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50" r:id="rId2"/>
    <p:sldMasterId id="2147483763" r:id="rId3"/>
    <p:sldMasterId id="2147483776" r:id="rId4"/>
    <p:sldMasterId id="2147483789" r:id="rId5"/>
    <p:sldMasterId id="2147483802" r:id="rId6"/>
    <p:sldMasterId id="2147483815" r:id="rId7"/>
    <p:sldMasterId id="2147483828" r:id="rId8"/>
  </p:sldMasterIdLst>
  <p:notesMasterIdLst>
    <p:notesMasterId r:id="rId81"/>
  </p:notesMasterIdLst>
  <p:handoutMasterIdLst>
    <p:handoutMasterId r:id="rId82"/>
  </p:handoutMasterIdLst>
  <p:sldIdLst>
    <p:sldId id="384" r:id="rId9"/>
    <p:sldId id="386" r:id="rId10"/>
    <p:sldId id="446" r:id="rId11"/>
    <p:sldId id="387" r:id="rId12"/>
    <p:sldId id="478" r:id="rId13"/>
    <p:sldId id="475" r:id="rId14"/>
    <p:sldId id="476" r:id="rId15"/>
    <p:sldId id="477" r:id="rId16"/>
    <p:sldId id="479" r:id="rId17"/>
    <p:sldId id="481" r:id="rId18"/>
    <p:sldId id="420" r:id="rId19"/>
    <p:sldId id="447" r:id="rId20"/>
    <p:sldId id="448" r:id="rId21"/>
    <p:sldId id="419" r:id="rId22"/>
    <p:sldId id="512" r:id="rId23"/>
    <p:sldId id="422" r:id="rId24"/>
    <p:sldId id="423" r:id="rId25"/>
    <p:sldId id="424" r:id="rId26"/>
    <p:sldId id="425" r:id="rId27"/>
    <p:sldId id="426" r:id="rId28"/>
    <p:sldId id="430" r:id="rId29"/>
    <p:sldId id="432" r:id="rId30"/>
    <p:sldId id="433" r:id="rId31"/>
    <p:sldId id="434" r:id="rId32"/>
    <p:sldId id="435" r:id="rId33"/>
    <p:sldId id="436" r:id="rId34"/>
    <p:sldId id="437" r:id="rId35"/>
    <p:sldId id="439" r:id="rId36"/>
    <p:sldId id="513" r:id="rId37"/>
    <p:sldId id="507" r:id="rId38"/>
    <p:sldId id="508" r:id="rId39"/>
    <p:sldId id="509" r:id="rId40"/>
    <p:sldId id="510" r:id="rId41"/>
    <p:sldId id="511" r:id="rId42"/>
    <p:sldId id="452" r:id="rId43"/>
    <p:sldId id="453" r:id="rId44"/>
    <p:sldId id="454" r:id="rId45"/>
    <p:sldId id="455" r:id="rId46"/>
    <p:sldId id="472" r:id="rId47"/>
    <p:sldId id="473" r:id="rId48"/>
    <p:sldId id="457" r:id="rId49"/>
    <p:sldId id="456" r:id="rId50"/>
    <p:sldId id="461" r:id="rId51"/>
    <p:sldId id="464" r:id="rId52"/>
    <p:sldId id="465" r:id="rId53"/>
    <p:sldId id="467" r:id="rId54"/>
    <p:sldId id="469" r:id="rId55"/>
    <p:sldId id="482" r:id="rId56"/>
    <p:sldId id="483" r:id="rId57"/>
    <p:sldId id="484" r:id="rId58"/>
    <p:sldId id="485" r:id="rId59"/>
    <p:sldId id="486" r:id="rId60"/>
    <p:sldId id="487" r:id="rId61"/>
    <p:sldId id="488" r:id="rId62"/>
    <p:sldId id="489" r:id="rId63"/>
    <p:sldId id="490" r:id="rId64"/>
    <p:sldId id="491" r:id="rId65"/>
    <p:sldId id="492" r:id="rId66"/>
    <p:sldId id="493" r:id="rId67"/>
    <p:sldId id="494" r:id="rId68"/>
    <p:sldId id="495" r:id="rId69"/>
    <p:sldId id="496" r:id="rId70"/>
    <p:sldId id="497" r:id="rId71"/>
    <p:sldId id="498" r:id="rId72"/>
    <p:sldId id="499" r:id="rId73"/>
    <p:sldId id="500" r:id="rId74"/>
    <p:sldId id="501" r:id="rId75"/>
    <p:sldId id="502" r:id="rId76"/>
    <p:sldId id="503" r:id="rId77"/>
    <p:sldId id="504" r:id="rId78"/>
    <p:sldId id="505" r:id="rId79"/>
    <p:sldId id="506" r:id="rId80"/>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0000"/>
    <a:srgbClr val="FF3300"/>
    <a:srgbClr val="EEECE1"/>
    <a:srgbClr val="D0D8E8"/>
    <a:srgbClr val="33CC33"/>
    <a:srgbClr val="66FF99"/>
    <a:srgbClr val="FF99CC"/>
    <a:srgbClr val="777777"/>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06" autoAdjust="0"/>
    <p:restoredTop sz="87674" autoAdjust="0"/>
  </p:normalViewPr>
  <p:slideViewPr>
    <p:cSldViewPr>
      <p:cViewPr varScale="1">
        <p:scale>
          <a:sx n="102" d="100"/>
          <a:sy n="102" d="100"/>
        </p:scale>
        <p:origin x="222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287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4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4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1A6AD399-3EAC-441B-BA10-8075A1187ED1}" type="slidenum">
              <a:rPr lang="tr-TR"/>
              <a:pPr>
                <a:defRPr/>
              </a:pPr>
              <a:t>‹#›</a:t>
            </a:fld>
            <a:endParaRPr lang="tr-TR">
              <a:latin typeface="Arial Tur" charset="-94"/>
            </a:endParaRPr>
          </a:p>
        </p:txBody>
      </p:sp>
    </p:spTree>
    <p:extLst>
      <p:ext uri="{BB962C8B-B14F-4D97-AF65-F5344CB8AC3E}">
        <p14:creationId xmlns:p14="http://schemas.microsoft.com/office/powerpoint/2010/main" val="69481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5060"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tr-TR" noProof="0" smtClean="0"/>
              <a:t>Ana metin stillerini düzenlemek için tıklatın</a:t>
            </a:r>
          </a:p>
          <a:p>
            <a:pPr lvl="1"/>
            <a:r>
              <a:rPr lang="tr-TR" noProof="0" smtClean="0"/>
              <a:t>İkinci düzey</a:t>
            </a:r>
          </a:p>
          <a:p>
            <a:pPr lvl="2"/>
            <a:r>
              <a:rPr lang="tr-TR" noProof="0" smtClean="0"/>
              <a:t>Üçüncü düzey</a:t>
            </a:r>
          </a:p>
          <a:p>
            <a:pPr lvl="3"/>
            <a:r>
              <a:rPr lang="tr-TR" noProof="0" smtClean="0"/>
              <a:t>Dördüncü düzey</a:t>
            </a:r>
          </a:p>
          <a:p>
            <a:pPr lvl="4"/>
            <a:r>
              <a:rPr lang="tr-TR" noProof="0" smtClean="0"/>
              <a:t>Beşinci düzey</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00DDDAD0-3984-40CB-A4F9-19D1E1D12574}" type="slidenum">
              <a:rPr lang="tr-TR"/>
              <a:pPr>
                <a:defRPr/>
              </a:pPr>
              <a:t>‹#›</a:t>
            </a:fld>
            <a:endParaRPr lang="tr-TR">
              <a:latin typeface="Arial Tur" charset="-94"/>
            </a:endParaRPr>
          </a:p>
        </p:txBody>
      </p:sp>
    </p:spTree>
    <p:extLst>
      <p:ext uri="{BB962C8B-B14F-4D97-AF65-F5344CB8AC3E}">
        <p14:creationId xmlns:p14="http://schemas.microsoft.com/office/powerpoint/2010/main" val="16096146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3369D-A7CC-40B6-9986-383F1572823B}" type="slidenum">
              <a:rPr lang="en-GB" altLang="tr-TR">
                <a:solidFill>
                  <a:srgbClr val="000000"/>
                </a:solidFill>
              </a:rPr>
              <a:pPr/>
              <a:t>1</a:t>
            </a:fld>
            <a:endParaRPr lang="en-GB" altLang="tr-TR">
              <a:solidFill>
                <a:srgbClr val="000000"/>
              </a:solidFill>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en-GB" altLang="tr-TR"/>
          </a:p>
        </p:txBody>
      </p:sp>
    </p:spTree>
    <p:extLst>
      <p:ext uri="{BB962C8B-B14F-4D97-AF65-F5344CB8AC3E}">
        <p14:creationId xmlns:p14="http://schemas.microsoft.com/office/powerpoint/2010/main" val="1269767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fld id="{0EEC3A07-66FA-4D43-B29E-8148FDEF49C8}" type="slidenum">
              <a:rPr lang="en-US" altLang="en-US" sz="1200">
                <a:solidFill>
                  <a:srgbClr val="000000"/>
                </a:solidFill>
              </a:rPr>
              <a:pPr/>
              <a:t>4</a:t>
            </a:fld>
            <a:endParaRPr lang="en-US" altLang="en-US" sz="1200">
              <a:solidFill>
                <a:srgbClr val="000000"/>
              </a:solidFill>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2275520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smtClean="0"/>
          </a:p>
        </p:txBody>
      </p:sp>
      <p:sp>
        <p:nvSpPr>
          <p:cNvPr id="4" name="Slide Number Placeholder 3"/>
          <p:cNvSpPr>
            <a:spLocks noGrp="1"/>
          </p:cNvSpPr>
          <p:nvPr>
            <p:ph type="sldNum" sz="quarter" idx="10"/>
          </p:nvPr>
        </p:nvSpPr>
        <p:spPr/>
        <p:txBody>
          <a:bodyPr/>
          <a:lstStyle/>
          <a:p>
            <a:pPr>
              <a:defRPr/>
            </a:pPr>
            <a:fld id="{00DDDAD0-3984-40CB-A4F9-19D1E1D12574}" type="slidenum">
              <a:rPr lang="tr-TR" smtClean="0">
                <a:solidFill>
                  <a:srgbClr val="000000"/>
                </a:solidFill>
              </a:rPr>
              <a:pPr>
                <a:defRPr/>
              </a:pPr>
              <a:t>12</a:t>
            </a:fld>
            <a:endParaRPr lang="tr-TR">
              <a:solidFill>
                <a:srgbClr val="000000"/>
              </a:solidFill>
              <a:latin typeface="Arial Tur" charset="-94"/>
            </a:endParaRPr>
          </a:p>
        </p:txBody>
      </p:sp>
    </p:spTree>
    <p:extLst>
      <p:ext uri="{BB962C8B-B14F-4D97-AF65-F5344CB8AC3E}">
        <p14:creationId xmlns:p14="http://schemas.microsoft.com/office/powerpoint/2010/main" val="385190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0DDDAD0-3984-40CB-A4F9-19D1E1D12574}" type="slidenum">
              <a:rPr lang="tr-TR" smtClean="0">
                <a:solidFill>
                  <a:srgbClr val="000000"/>
                </a:solidFill>
              </a:rPr>
              <a:pPr>
                <a:defRPr/>
              </a:pPr>
              <a:t>13</a:t>
            </a:fld>
            <a:endParaRPr lang="tr-TR">
              <a:solidFill>
                <a:srgbClr val="000000"/>
              </a:solidFill>
              <a:latin typeface="Arial Tur" charset="-94"/>
            </a:endParaRPr>
          </a:p>
        </p:txBody>
      </p:sp>
    </p:spTree>
    <p:extLst>
      <p:ext uri="{BB962C8B-B14F-4D97-AF65-F5344CB8AC3E}">
        <p14:creationId xmlns:p14="http://schemas.microsoft.com/office/powerpoint/2010/main" val="82011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Comic Sans MS" panose="030F0702030302020204" pitchFamily="66"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Slide Number Placeholder 6"/>
          <p:cNvSpPr>
            <a:spLocks noGrp="1"/>
          </p:cNvSpPr>
          <p:nvPr>
            <p:ph type="sldNum" sz="quarter" idx="10"/>
          </p:nvPr>
        </p:nvSpPr>
        <p:spPr/>
        <p:txBody>
          <a:bodyPr/>
          <a:lstStyle/>
          <a:p>
            <a:pPr>
              <a:defRPr/>
            </a:pPr>
            <a:fld id="{6492EC4C-CACE-4180-8A44-D6D04606C1A3}" type="slidenum">
              <a:rPr lang="tr-TR" smtClean="0"/>
              <a:pPr>
                <a:defRPr/>
              </a:pPr>
              <a:t>‹#›</a:t>
            </a:fld>
            <a:endParaRPr lang="tr-TR"/>
          </a:p>
        </p:txBody>
      </p:sp>
      <p:sp>
        <p:nvSpPr>
          <p:cNvPr id="11" name="Title 10"/>
          <p:cNvSpPr>
            <a:spLocks noGrp="1"/>
          </p:cNvSpPr>
          <p:nvPr>
            <p:ph type="title"/>
          </p:nvPr>
        </p:nvSpPr>
        <p:spPr>
          <a:xfrm>
            <a:off x="457200" y="274638"/>
            <a:ext cx="8229600" cy="5400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40742625"/>
      </p:ext>
    </p:extLst>
  </p:cSld>
  <p:clrMapOvr>
    <a:masterClrMapping/>
  </p:clrMapOvr>
  <p:transition>
    <p:plu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CFC69FB-64AF-4E06-A628-ACF66144EDFC}"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728983544"/>
      </p:ext>
    </p:extLst>
  </p:cSld>
  <p:clrMapOvr>
    <a:masterClrMapping/>
  </p:clrMapOvr>
  <p:transition>
    <p:plus/>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54EC3A1D-0060-4546-88DB-5770B520ECB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696299643"/>
      </p:ext>
    </p:extLst>
  </p:cSld>
  <p:clrMapOvr>
    <a:masterClrMapping/>
  </p:clrMapOvr>
  <p:transition>
    <p:plus/>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3001C6F-ACA0-477F-914F-0343D4CFCB76}"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767181831"/>
      </p:ext>
    </p:extLst>
  </p:cSld>
  <p:clrMapOvr>
    <a:masterClrMapping/>
  </p:clrMapOvr>
  <p:transition>
    <p:plus/>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1289345-9089-4F91-9B4C-40ED63C9B3A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88733461"/>
      </p:ext>
    </p:extLst>
  </p:cSld>
  <p:clrMapOvr>
    <a:masterClrMapping/>
  </p:clrMapOvr>
  <p:transition>
    <p:plus/>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fld id="{BCAB6124-4F7E-4D7A-856C-15A8AF9D4C46}" type="slidenum">
              <a:rPr lang="en-US" altLang="en-US">
                <a:solidFill>
                  <a:prstClr val="black">
                    <a:tint val="75000"/>
                  </a:prstClr>
                </a:solidFill>
              </a:rPr>
              <a:pPr/>
              <a:t>‹#›</a:t>
            </a:fld>
            <a:endParaRPr lang="en-US" altLang="en-US">
              <a:solidFill>
                <a:prstClr val="black">
                  <a:tint val="75000"/>
                </a:prstClr>
              </a:solidFill>
            </a:endParaRPr>
          </a:p>
        </p:txBody>
      </p:sp>
      <p:sp>
        <p:nvSpPr>
          <p:cNvPr id="6" name="Rectangle 219"/>
          <p:cNvSpPr>
            <a:spLocks noGrp="1" noChangeArrowheads="1"/>
          </p:cNvSpPr>
          <p:nvPr>
            <p:ph type="dt" sz="half" idx="11"/>
          </p:nvPr>
        </p:nvSpPr>
        <p:spPr>
          <a:ln/>
        </p:spPr>
        <p:txBody>
          <a:bodyPr/>
          <a:lstStyle>
            <a:lvl1pPr>
              <a:defRPr/>
            </a:lvl1pPr>
          </a:lstStyle>
          <a:p>
            <a:pPr>
              <a:defRPr/>
            </a:pPr>
            <a:endParaRPr lang="en-US">
              <a:solidFill>
                <a:prstClr val="black">
                  <a:tint val="75000"/>
                </a:prstClr>
              </a:solidFill>
            </a:endParaRPr>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35272043"/>
      </p:ext>
    </p:extLst>
  </p:cSld>
  <p:clrMapOvr>
    <a:masterClrMapping/>
  </p:clrMapOvr>
  <p:transition>
    <p:random/>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Online Image Placeholder 3"/>
          <p:cNvSpPr>
            <a:spLocks noGrp="1"/>
          </p:cNvSpPr>
          <p:nvPr>
            <p:ph type="clipArt" sz="half" idx="2"/>
          </p:nvPr>
        </p:nvSpPr>
        <p:spPr>
          <a:xfrm>
            <a:off x="5145088" y="2017713"/>
            <a:ext cx="3810000" cy="4114800"/>
          </a:xfrm>
        </p:spPr>
        <p:txBody>
          <a:bodyPr/>
          <a:lstStyle/>
          <a:p>
            <a:endParaRPr lang="tr-TR"/>
          </a:p>
        </p:txBody>
      </p:sp>
      <p:sp>
        <p:nvSpPr>
          <p:cNvPr id="5" name="Date Placeholder 4"/>
          <p:cNvSpPr>
            <a:spLocks noGrp="1"/>
          </p:cNvSpPr>
          <p:nvPr>
            <p:ph type="dt" sz="half" idx="10"/>
          </p:nvPr>
        </p:nvSpPr>
        <p:spPr>
          <a:xfrm>
            <a:off x="914400" y="6324600"/>
            <a:ext cx="1905000" cy="457200"/>
          </a:xfrm>
        </p:spPr>
        <p:txBody>
          <a:bodyPr/>
          <a:lstStyle>
            <a:lvl1pPr>
              <a:defRPr/>
            </a:lvl1pPr>
          </a:lstStyle>
          <a:p>
            <a:endParaRPr lang="en-US" altLang="tr-TR"/>
          </a:p>
        </p:txBody>
      </p:sp>
      <p:sp>
        <p:nvSpPr>
          <p:cNvPr id="6" name="Footer Placeholder 5"/>
          <p:cNvSpPr>
            <a:spLocks noGrp="1"/>
          </p:cNvSpPr>
          <p:nvPr>
            <p:ph type="ftr" sz="quarter" idx="11"/>
          </p:nvPr>
        </p:nvSpPr>
        <p:spPr>
          <a:xfrm>
            <a:off x="3352800" y="6324600"/>
            <a:ext cx="2895600" cy="457200"/>
          </a:xfrm>
        </p:spPr>
        <p:txBody>
          <a:bodyPr/>
          <a:lstStyle>
            <a:lvl1pPr>
              <a:defRPr/>
            </a:lvl1pPr>
          </a:lstStyle>
          <a:p>
            <a:endParaRPr lang="en-US" altLang="tr-TR"/>
          </a:p>
        </p:txBody>
      </p:sp>
      <p:sp>
        <p:nvSpPr>
          <p:cNvPr id="7" name="Slide Number Placeholder 6"/>
          <p:cNvSpPr>
            <a:spLocks noGrp="1"/>
          </p:cNvSpPr>
          <p:nvPr>
            <p:ph type="sldNum" sz="quarter" idx="12"/>
          </p:nvPr>
        </p:nvSpPr>
        <p:spPr>
          <a:xfrm>
            <a:off x="6781800" y="6324600"/>
            <a:ext cx="1905000" cy="457200"/>
          </a:xfrm>
        </p:spPr>
        <p:txBody>
          <a:bodyPr/>
          <a:lstStyle>
            <a:lvl1pPr>
              <a:defRPr/>
            </a:lvl1pPr>
          </a:lstStyle>
          <a:p>
            <a:fld id="{F574F388-7070-46B4-8CAD-2D65846C2D98}" type="slidenum">
              <a:rPr lang="en-US" altLang="tr-TR"/>
              <a:pPr/>
              <a:t>‹#›</a:t>
            </a:fld>
            <a:endParaRPr lang="en-US" altLang="tr-TR"/>
          </a:p>
        </p:txBody>
      </p:sp>
    </p:spTree>
    <p:extLst>
      <p:ext uri="{BB962C8B-B14F-4D97-AF65-F5344CB8AC3E}">
        <p14:creationId xmlns:p14="http://schemas.microsoft.com/office/powerpoint/2010/main" val="223364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D15DD4-7B06-40DE-B50E-2BA039A1C63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231598084"/>
      </p:ext>
    </p:extLst>
  </p:cSld>
  <p:clrMapOvr>
    <a:masterClrMapping/>
  </p:clrMapOvr>
  <p:transition>
    <p:plus/>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E425338-70F3-4CC3-82FD-C48267BB05F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739260804"/>
      </p:ext>
    </p:extLst>
  </p:cSld>
  <p:clrMapOvr>
    <a:masterClrMapping/>
  </p:clrMapOvr>
  <p:transition>
    <p:plus/>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F646B61-4224-49D0-8660-987D35E0ED3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920006474"/>
      </p:ext>
    </p:extLst>
  </p:cSld>
  <p:clrMapOvr>
    <a:masterClrMapping/>
  </p:clrMapOvr>
  <p:transition>
    <p:plus/>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A1C73-316B-4DD5-A71A-94C69BE7C21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607634246"/>
      </p:ext>
    </p:extLst>
  </p:cSld>
  <p:clrMapOvr>
    <a:masterClrMapping/>
  </p:clrMapOvr>
  <p:transition>
    <p:plus/>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smtClean="0"/>
              <a:t>Click to edit Master text styles</a:t>
            </a:r>
          </a:p>
        </p:txBody>
      </p:sp>
      <p:sp>
        <p:nvSpPr>
          <p:cNvPr id="7" name="Slide Number Placeholder 6"/>
          <p:cNvSpPr>
            <a:spLocks noGrp="1"/>
          </p:cNvSpPr>
          <p:nvPr>
            <p:ph type="sldNum" sz="quarter" idx="10"/>
          </p:nvPr>
        </p:nvSpPr>
        <p:spPr/>
        <p:txBody>
          <a:bodyPr/>
          <a:lstStyle/>
          <a:p>
            <a:pPr>
              <a:defRPr/>
            </a:pPr>
            <a:fld id="{6492EC4C-CACE-4180-8A44-D6D04606C1A3}" type="slidenum">
              <a:rPr lang="tr-TR" smtClean="0"/>
              <a:pPr>
                <a:defRPr/>
              </a:pPr>
              <a:t>‹#›</a:t>
            </a:fld>
            <a:endParaRPr lang="tr-TR"/>
          </a:p>
        </p:txBody>
      </p:sp>
      <p:sp>
        <p:nvSpPr>
          <p:cNvPr id="9" name="Title 8"/>
          <p:cNvSpPr>
            <a:spLocks noGrp="1"/>
          </p:cNvSpPr>
          <p:nvPr>
            <p:ph type="title"/>
          </p:nvPr>
        </p:nvSpPr>
        <p:spPr>
          <a:xfrm>
            <a:off x="457200" y="274638"/>
            <a:ext cx="8229600" cy="648000"/>
          </a:xfrm>
        </p:spPr>
        <p:txBody>
          <a:bodyPr>
            <a:noAutofit/>
          </a:bodyPr>
          <a:lstStyle>
            <a:lvl1pPr>
              <a:defRPr sz="3200">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867959"/>
      </p:ext>
    </p:extLst>
  </p:cSld>
  <p:clrMapOvr>
    <a:masterClrMapping/>
  </p:clrMapOvr>
  <p:transition>
    <p:plus/>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913386781"/>
      </p:ext>
    </p:extLst>
  </p:cSld>
  <p:clrMapOvr>
    <a:masterClrMapping/>
  </p:clrMapOvr>
  <p:transition>
    <p:plus/>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326114708"/>
      </p:ext>
    </p:extLst>
  </p:cSld>
  <p:clrMapOvr>
    <a:masterClrMapping/>
  </p:clrMapOvr>
  <p:transition>
    <p:plus/>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tr-TR">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5692BE3-FF3C-432C-802A-909CA171E8A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217568112"/>
      </p:ext>
    </p:extLst>
  </p:cSld>
  <p:clrMapOvr>
    <a:masterClrMapping/>
  </p:clrMapOvr>
  <p:transition>
    <p:plus/>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CFC69FB-64AF-4E06-A628-ACF66144EDFC}"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903756864"/>
      </p:ext>
    </p:extLst>
  </p:cSld>
  <p:clrMapOvr>
    <a:masterClrMapping/>
  </p:clrMapOvr>
  <p:transition>
    <p:plus/>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54EC3A1D-0060-4546-88DB-5770B520ECB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918253657"/>
      </p:ext>
    </p:extLst>
  </p:cSld>
  <p:clrMapOvr>
    <a:masterClrMapping/>
  </p:clrMapOvr>
  <p:transition>
    <p:plus/>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3001C6F-ACA0-477F-914F-0343D4CFCB76}"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871497512"/>
      </p:ext>
    </p:extLst>
  </p:cSld>
  <p:clrMapOvr>
    <a:masterClrMapping/>
  </p:clrMapOvr>
  <p:transition>
    <p:plus/>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1289345-9089-4F91-9B4C-40ED63C9B3A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057632277"/>
      </p:ext>
    </p:extLst>
  </p:cSld>
  <p:clrMapOvr>
    <a:masterClrMapping/>
  </p:clrMapOvr>
  <p:transition>
    <p:plus/>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fld id="{BCAB6124-4F7E-4D7A-856C-15A8AF9D4C46}" type="slidenum">
              <a:rPr lang="en-US" altLang="en-US">
                <a:solidFill>
                  <a:prstClr val="black">
                    <a:tint val="75000"/>
                  </a:prstClr>
                </a:solidFill>
              </a:rPr>
              <a:pPr/>
              <a:t>‹#›</a:t>
            </a:fld>
            <a:endParaRPr lang="en-US" altLang="en-US">
              <a:solidFill>
                <a:prstClr val="black">
                  <a:tint val="75000"/>
                </a:prstClr>
              </a:solidFill>
            </a:endParaRPr>
          </a:p>
        </p:txBody>
      </p:sp>
      <p:sp>
        <p:nvSpPr>
          <p:cNvPr id="6" name="Rectangle 219"/>
          <p:cNvSpPr>
            <a:spLocks noGrp="1" noChangeArrowheads="1"/>
          </p:cNvSpPr>
          <p:nvPr>
            <p:ph type="dt" sz="half" idx="11"/>
          </p:nvPr>
        </p:nvSpPr>
        <p:spPr>
          <a:ln/>
        </p:spPr>
        <p:txBody>
          <a:bodyPr/>
          <a:lstStyle>
            <a:lvl1pPr>
              <a:defRPr/>
            </a:lvl1pPr>
          </a:lstStyle>
          <a:p>
            <a:pPr>
              <a:defRPr/>
            </a:pPr>
            <a:endParaRPr lang="en-US">
              <a:solidFill>
                <a:prstClr val="black">
                  <a:tint val="75000"/>
                </a:prstClr>
              </a:solidFill>
            </a:endParaRPr>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2224733588"/>
      </p:ext>
    </p:extLst>
  </p:cSld>
  <p:clrMapOvr>
    <a:masterClrMapping/>
  </p:clrMapOvr>
  <p:transition>
    <p:random/>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D15DD4-7B06-40DE-B50E-2BA039A1C63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182768410"/>
      </p:ext>
    </p:extLst>
  </p:cSld>
  <p:clrMapOvr>
    <a:masterClrMapping/>
  </p:clrMapOvr>
  <p:transition>
    <p:plus/>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E425338-70F3-4CC3-82FD-C48267BB05F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903588646"/>
      </p:ext>
    </p:extLst>
  </p:cSld>
  <p:clrMapOvr>
    <a:masterClrMapping/>
  </p:clrMapOvr>
  <p:transition>
    <p:plus/>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D15DD4-7B06-40DE-B50E-2BA039A1C63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150753334"/>
      </p:ext>
    </p:extLst>
  </p:cSld>
  <p:clrMapOvr>
    <a:masterClrMapping/>
  </p:clrMapOvr>
  <p:transition>
    <p:plus/>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F646B61-4224-49D0-8660-987D35E0ED3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716377939"/>
      </p:ext>
    </p:extLst>
  </p:cSld>
  <p:clrMapOvr>
    <a:masterClrMapping/>
  </p:clrMapOvr>
  <p:transition>
    <p:plus/>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A1C73-316B-4DD5-A71A-94C69BE7C21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815058993"/>
      </p:ext>
    </p:extLst>
  </p:cSld>
  <p:clrMapOvr>
    <a:masterClrMapping/>
  </p:clrMapOvr>
  <p:transition>
    <p:plus/>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422839524"/>
      </p:ext>
    </p:extLst>
  </p:cSld>
  <p:clrMapOvr>
    <a:masterClrMapping/>
  </p:clrMapOvr>
  <p:transition>
    <p:plus/>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286681424"/>
      </p:ext>
    </p:extLst>
  </p:cSld>
  <p:clrMapOvr>
    <a:masterClrMapping/>
  </p:clrMapOvr>
  <p:transition>
    <p:plus/>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tr-TR">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5692BE3-FF3C-432C-802A-909CA171E8A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560148659"/>
      </p:ext>
    </p:extLst>
  </p:cSld>
  <p:clrMapOvr>
    <a:masterClrMapping/>
  </p:clrMapOvr>
  <p:transition>
    <p:plus/>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CFC69FB-64AF-4E06-A628-ACF66144EDFC}"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980643469"/>
      </p:ext>
    </p:extLst>
  </p:cSld>
  <p:clrMapOvr>
    <a:masterClrMapping/>
  </p:clrMapOvr>
  <p:transition>
    <p:plus/>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54EC3A1D-0060-4546-88DB-5770B520ECB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63665476"/>
      </p:ext>
    </p:extLst>
  </p:cSld>
  <p:clrMapOvr>
    <a:masterClrMapping/>
  </p:clrMapOvr>
  <p:transition>
    <p:plus/>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3001C6F-ACA0-477F-914F-0343D4CFCB76}"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78159674"/>
      </p:ext>
    </p:extLst>
  </p:cSld>
  <p:clrMapOvr>
    <a:masterClrMapping/>
  </p:clrMapOvr>
  <p:transition>
    <p:plus/>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1289345-9089-4F91-9B4C-40ED63C9B3A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547215308"/>
      </p:ext>
    </p:extLst>
  </p:cSld>
  <p:clrMapOvr>
    <a:masterClrMapping/>
  </p:clrMapOvr>
  <p:transition>
    <p:plus/>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fld id="{BCAB6124-4F7E-4D7A-856C-15A8AF9D4C46}" type="slidenum">
              <a:rPr lang="en-US" altLang="en-US">
                <a:solidFill>
                  <a:prstClr val="black">
                    <a:tint val="75000"/>
                  </a:prstClr>
                </a:solidFill>
              </a:rPr>
              <a:pPr/>
              <a:t>‹#›</a:t>
            </a:fld>
            <a:endParaRPr lang="en-US" altLang="en-US">
              <a:solidFill>
                <a:prstClr val="black">
                  <a:tint val="75000"/>
                </a:prstClr>
              </a:solidFill>
            </a:endParaRPr>
          </a:p>
        </p:txBody>
      </p:sp>
      <p:sp>
        <p:nvSpPr>
          <p:cNvPr id="6" name="Rectangle 219"/>
          <p:cNvSpPr>
            <a:spLocks noGrp="1" noChangeArrowheads="1"/>
          </p:cNvSpPr>
          <p:nvPr>
            <p:ph type="dt" sz="half" idx="11"/>
          </p:nvPr>
        </p:nvSpPr>
        <p:spPr>
          <a:ln/>
        </p:spPr>
        <p:txBody>
          <a:bodyPr/>
          <a:lstStyle>
            <a:lvl1pPr>
              <a:defRPr/>
            </a:lvl1pPr>
          </a:lstStyle>
          <a:p>
            <a:pPr>
              <a:defRPr/>
            </a:pPr>
            <a:endParaRPr lang="en-US">
              <a:solidFill>
                <a:prstClr val="black">
                  <a:tint val="75000"/>
                </a:prstClr>
              </a:solidFill>
            </a:endParaRPr>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2339976200"/>
      </p:ext>
    </p:extLst>
  </p:cSld>
  <p:clrMapOvr>
    <a:masterClrMapping/>
  </p:clrMapOvr>
  <p:transition>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E425338-70F3-4CC3-82FD-C48267BB05F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56187144"/>
      </p:ext>
    </p:extLst>
  </p:cSld>
  <p:clrMapOvr>
    <a:masterClrMapping/>
  </p:clrMapOvr>
  <p:transition>
    <p:plus/>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D15DD4-7B06-40DE-B50E-2BA039A1C63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14201471"/>
      </p:ext>
    </p:extLst>
  </p:cSld>
  <p:clrMapOvr>
    <a:masterClrMapping/>
  </p:clrMapOvr>
  <p:transition>
    <p:plus/>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E425338-70F3-4CC3-82FD-C48267BB05F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40184440"/>
      </p:ext>
    </p:extLst>
  </p:cSld>
  <p:clrMapOvr>
    <a:masterClrMapping/>
  </p:clrMapOvr>
  <p:transition>
    <p:plus/>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F646B61-4224-49D0-8660-987D35E0ED3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7362884"/>
      </p:ext>
    </p:extLst>
  </p:cSld>
  <p:clrMapOvr>
    <a:masterClrMapping/>
  </p:clrMapOvr>
  <p:transition>
    <p:plus/>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A1C73-316B-4DD5-A71A-94C69BE7C21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98199697"/>
      </p:ext>
    </p:extLst>
  </p:cSld>
  <p:clrMapOvr>
    <a:masterClrMapping/>
  </p:clrMapOvr>
  <p:transition>
    <p:plus/>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953266452"/>
      </p:ext>
    </p:extLst>
  </p:cSld>
  <p:clrMapOvr>
    <a:masterClrMapping/>
  </p:clrMapOvr>
  <p:transition>
    <p:plus/>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619672816"/>
      </p:ext>
    </p:extLst>
  </p:cSld>
  <p:clrMapOvr>
    <a:masterClrMapping/>
  </p:clrMapOvr>
  <p:transition>
    <p:plus/>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tr-TR">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5692BE3-FF3C-432C-802A-909CA171E8A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550971782"/>
      </p:ext>
    </p:extLst>
  </p:cSld>
  <p:clrMapOvr>
    <a:masterClrMapping/>
  </p:clrMapOvr>
  <p:transition>
    <p:plus/>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CFC69FB-64AF-4E06-A628-ACF66144EDFC}"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718306143"/>
      </p:ext>
    </p:extLst>
  </p:cSld>
  <p:clrMapOvr>
    <a:masterClrMapping/>
  </p:clrMapOvr>
  <p:transition>
    <p:plus/>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54EC3A1D-0060-4546-88DB-5770B520ECB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841458794"/>
      </p:ext>
    </p:extLst>
  </p:cSld>
  <p:clrMapOvr>
    <a:masterClrMapping/>
  </p:clrMapOvr>
  <p:transition>
    <p:plus/>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3001C6F-ACA0-477F-914F-0343D4CFCB76}"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39802197"/>
      </p:ext>
    </p:extLst>
  </p:cSld>
  <p:clrMapOvr>
    <a:masterClrMapping/>
  </p:clrMapOvr>
  <p:transition>
    <p:plus/>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F646B61-4224-49D0-8660-987D35E0ED3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800704427"/>
      </p:ext>
    </p:extLst>
  </p:cSld>
  <p:clrMapOvr>
    <a:masterClrMapping/>
  </p:clrMapOvr>
  <p:transition>
    <p:plus/>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1289345-9089-4F91-9B4C-40ED63C9B3A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225190869"/>
      </p:ext>
    </p:extLst>
  </p:cSld>
  <p:clrMapOvr>
    <a:masterClrMapping/>
  </p:clrMapOvr>
  <p:transition>
    <p:plus/>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fld id="{BCAB6124-4F7E-4D7A-856C-15A8AF9D4C46}" type="slidenum">
              <a:rPr lang="en-US" altLang="en-US">
                <a:solidFill>
                  <a:prstClr val="black">
                    <a:tint val="75000"/>
                  </a:prstClr>
                </a:solidFill>
              </a:rPr>
              <a:pPr/>
              <a:t>‹#›</a:t>
            </a:fld>
            <a:endParaRPr lang="en-US" altLang="en-US">
              <a:solidFill>
                <a:prstClr val="black">
                  <a:tint val="75000"/>
                </a:prstClr>
              </a:solidFill>
            </a:endParaRPr>
          </a:p>
        </p:txBody>
      </p:sp>
      <p:sp>
        <p:nvSpPr>
          <p:cNvPr id="6" name="Rectangle 219"/>
          <p:cNvSpPr>
            <a:spLocks noGrp="1" noChangeArrowheads="1"/>
          </p:cNvSpPr>
          <p:nvPr>
            <p:ph type="dt" sz="half" idx="11"/>
          </p:nvPr>
        </p:nvSpPr>
        <p:spPr>
          <a:ln/>
        </p:spPr>
        <p:txBody>
          <a:bodyPr/>
          <a:lstStyle>
            <a:lvl1pPr>
              <a:defRPr/>
            </a:lvl1pPr>
          </a:lstStyle>
          <a:p>
            <a:pPr>
              <a:defRPr/>
            </a:pPr>
            <a:endParaRPr lang="en-US">
              <a:solidFill>
                <a:prstClr val="black">
                  <a:tint val="75000"/>
                </a:prstClr>
              </a:solidFill>
            </a:endParaRPr>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3365149359"/>
      </p:ext>
    </p:extLst>
  </p:cSld>
  <p:clrMapOvr>
    <a:masterClrMapping/>
  </p:clrMapOvr>
  <p:transition>
    <p:random/>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5650" name="Rectangle 2"/>
          <p:cNvSpPr>
            <a:spLocks noGrp="1" noChangeArrowheads="1"/>
          </p:cNvSpPr>
          <p:nvPr>
            <p:ph type="ctrTitle"/>
          </p:nvPr>
        </p:nvSpPr>
        <p:spPr bwMode="auto">
          <a:xfrm>
            <a:off x="685800" y="2286000"/>
            <a:ext cx="77724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a:lvl1pPr>
          </a:lstStyle>
          <a:p>
            <a:pPr lvl="0"/>
            <a:r>
              <a:rPr lang="en-US" altLang="tr-TR" noProof="0" smtClean="0"/>
              <a:t>Click to edit Master title style</a:t>
            </a:r>
          </a:p>
        </p:txBody>
      </p:sp>
      <p:sp>
        <p:nvSpPr>
          <p:cNvPr id="155651" name="Rectangle 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Tx/>
              <a:buNone/>
              <a:defRPr sz="3600"/>
            </a:lvl1pPr>
          </a:lstStyle>
          <a:p>
            <a:pPr lvl="0"/>
            <a:r>
              <a:rPr lang="en-US" altLang="tr-TR" noProof="0" smtClean="0"/>
              <a:t>Click to edit Master subtitle style</a:t>
            </a:r>
          </a:p>
        </p:txBody>
      </p:sp>
      <p:sp>
        <p:nvSpPr>
          <p:cNvPr id="155652" name="Rectangle 4"/>
          <p:cNvSpPr>
            <a:spLocks noGrp="1" noChangeArrowheads="1"/>
          </p:cNvSpPr>
          <p:nvPr>
            <p:ph type="dt" sz="half" idx="2"/>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tr-TR">
              <a:solidFill>
                <a:srgbClr val="000000"/>
              </a:solidFill>
            </a:endParaRPr>
          </a:p>
        </p:txBody>
      </p:sp>
      <p:sp>
        <p:nvSpPr>
          <p:cNvPr id="155653"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tr-TR">
              <a:solidFill>
                <a:srgbClr val="000000"/>
              </a:solidFill>
            </a:endParaRPr>
          </a:p>
        </p:txBody>
      </p:sp>
      <p:sp>
        <p:nvSpPr>
          <p:cNvPr id="155654" name="Rectangle 6"/>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69B28D54-CD75-4239-ADB5-9C74FCABD0F1}" type="slidenum">
              <a:rPr lang="en-US" altLang="tr-TR">
                <a:solidFill>
                  <a:srgbClr val="000000"/>
                </a:solidFill>
              </a:rPr>
              <a:pPr/>
              <a:t>‹#›</a:t>
            </a:fld>
            <a:endParaRPr lang="en-US" altLang="tr-TR">
              <a:solidFill>
                <a:srgbClr val="000000"/>
              </a:solidFill>
            </a:endParaRPr>
          </a:p>
        </p:txBody>
      </p:sp>
      <p:sp>
        <p:nvSpPr>
          <p:cNvPr id="155655" name="Rectangle 7"/>
          <p:cNvSpPr>
            <a:spLocks noChangeArrowheads="1"/>
          </p:cNvSpPr>
          <p:nvPr userDrawn="1"/>
        </p:nvSpPr>
        <p:spPr bwMode="auto">
          <a:xfrm>
            <a:off x="152400" y="64770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tr-TR" sz="1400" b="1" i="1">
                <a:solidFill>
                  <a:srgbClr val="0066FF"/>
                </a:solidFill>
                <a:latin typeface="Arial" charset="0"/>
              </a:rPr>
              <a:t>Principles of Electric Circuits - Floyd</a:t>
            </a:r>
          </a:p>
        </p:txBody>
      </p:sp>
      <p:sp>
        <p:nvSpPr>
          <p:cNvPr id="155656" name="Rectangle 8"/>
          <p:cNvSpPr>
            <a:spLocks noChangeArrowheads="1"/>
          </p:cNvSpPr>
          <p:nvPr userDrawn="1"/>
        </p:nvSpPr>
        <p:spPr bwMode="auto">
          <a:xfrm>
            <a:off x="6248400" y="64770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tr-TR" sz="1400" b="1">
                <a:solidFill>
                  <a:srgbClr val="0066FF"/>
                </a:solidFill>
                <a:latin typeface="Arial" charset="0"/>
                <a:cs typeface="Arial" charset="0"/>
              </a:rPr>
              <a:t>©</a:t>
            </a:r>
            <a:r>
              <a:rPr lang="en-US" altLang="tr-TR" sz="1400" b="1">
                <a:solidFill>
                  <a:srgbClr val="0066FF"/>
                </a:solidFill>
                <a:latin typeface="Times" charset="0"/>
              </a:rPr>
              <a:t> </a:t>
            </a:r>
            <a:r>
              <a:rPr lang="en-US" altLang="tr-TR" sz="1400" b="1">
                <a:solidFill>
                  <a:srgbClr val="0066FF"/>
                </a:solidFill>
                <a:latin typeface="Arial" charset="0"/>
              </a:rPr>
              <a:t>Copyright 2006 Prentice-Hall</a:t>
            </a:r>
          </a:p>
        </p:txBody>
      </p:sp>
      <p:sp>
        <p:nvSpPr>
          <p:cNvPr id="155657" name="Rectangle 9"/>
          <p:cNvSpPr>
            <a:spLocks noChangeArrowheads="1"/>
          </p:cNvSpPr>
          <p:nvPr userDrawn="1"/>
        </p:nvSpPr>
        <p:spPr bwMode="auto">
          <a:xfrm>
            <a:off x="533400" y="914400"/>
            <a:ext cx="8153400" cy="5486400"/>
          </a:xfrm>
          <a:prstGeom prst="rect">
            <a:avLst/>
          </a:prstGeom>
          <a:gradFill rotWithShape="1">
            <a:gsLst>
              <a:gs pos="0">
                <a:srgbClr val="FFEFD1"/>
              </a:gs>
              <a:gs pos="64999">
                <a:srgbClr val="F0EBD5"/>
              </a:gs>
              <a:gs pos="100000">
                <a:srgbClr val="D1C39F"/>
              </a:gs>
            </a:gsLst>
            <a:path path="shape">
              <a:fillToRect l="50000" t="50000" r="50000" b="50000"/>
            </a:path>
          </a:gra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155658" name="Rectangle 10"/>
          <p:cNvSpPr>
            <a:spLocks noChangeArrowheads="1"/>
          </p:cNvSpPr>
          <p:nvPr userDrawn="1"/>
        </p:nvSpPr>
        <p:spPr bwMode="auto">
          <a:xfrm>
            <a:off x="228600" y="146050"/>
            <a:ext cx="2362200" cy="685800"/>
          </a:xfrm>
          <a:prstGeom prst="rect">
            <a:avLst/>
          </a:prstGeom>
          <a:gradFill rotWithShape="0">
            <a:gsLst>
              <a:gs pos="0">
                <a:srgbClr val="996633"/>
              </a:gs>
              <a:gs pos="50000">
                <a:srgbClr val="FFB727"/>
              </a:gs>
              <a:gs pos="100000">
                <a:srgbClr val="996633"/>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155659" name="Text Box 11"/>
          <p:cNvSpPr txBox="1">
            <a:spLocks noChangeArrowheads="1"/>
          </p:cNvSpPr>
          <p:nvPr userDrawn="1"/>
        </p:nvSpPr>
        <p:spPr bwMode="auto">
          <a:xfrm>
            <a:off x="304800" y="152400"/>
            <a:ext cx="220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3600">
                <a:solidFill>
                  <a:srgbClr val="0000FF"/>
                </a:solidFill>
                <a:effectLst>
                  <a:outerShdw blurRad="38100" dist="38100" dir="2700000" algn="tl">
                    <a:srgbClr val="000000"/>
                  </a:outerShdw>
                </a:effectLst>
                <a:latin typeface="Times New Roman" pitchFamily="18" charset="0"/>
              </a:rPr>
              <a:t>Chapter 12</a:t>
            </a:r>
          </a:p>
        </p:txBody>
      </p:sp>
      <p:sp>
        <p:nvSpPr>
          <p:cNvPr id="155660" name="Rectangle 12"/>
          <p:cNvSpPr>
            <a:spLocks noChangeArrowheads="1"/>
          </p:cNvSpPr>
          <p:nvPr userDrawn="1"/>
        </p:nvSpPr>
        <p:spPr bwMode="auto">
          <a:xfrm>
            <a:off x="0" y="0"/>
            <a:ext cx="9144000" cy="68580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353521536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rgbClr val="F8F8F8"/>
        </a:solidFill>
        <a:effectLst/>
      </p:bgPr>
    </p:bg>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4699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626348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rgbClr val="F8F8F8"/>
        </a:solidFill>
        <a:effectLst/>
      </p:bgPr>
    </p:bg>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5323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1683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524067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0833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1664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A1C73-316B-4DD5-A71A-94C69BE7C21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211721895"/>
      </p:ext>
    </p:extLst>
  </p:cSld>
  <p:clrMapOvr>
    <a:masterClrMapping/>
  </p:clrMapOvr>
  <p:transition>
    <p:plus/>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11195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0649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731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0730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FD15DD4-7B06-40DE-B50E-2BA039A1C63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421075677"/>
      </p:ext>
    </p:extLst>
  </p:cSld>
  <p:clrMapOvr>
    <a:masterClrMapping/>
  </p:clrMapOvr>
  <p:transition>
    <p:plus/>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E425338-70F3-4CC3-82FD-C48267BB05F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241861183"/>
      </p:ext>
    </p:extLst>
  </p:cSld>
  <p:clrMapOvr>
    <a:masterClrMapping/>
  </p:clrMapOvr>
  <p:transition>
    <p:plus/>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F646B61-4224-49D0-8660-987D35E0ED3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091198156"/>
      </p:ext>
    </p:extLst>
  </p:cSld>
  <p:clrMapOvr>
    <a:masterClrMapping/>
  </p:clrMapOvr>
  <p:transition>
    <p:plus/>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CFA1C73-316B-4DD5-A71A-94C69BE7C215}"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318043422"/>
      </p:ext>
    </p:extLst>
  </p:cSld>
  <p:clrMapOvr>
    <a:masterClrMapping/>
  </p:clrMapOvr>
  <p:transition>
    <p:plus/>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059602960"/>
      </p:ext>
    </p:extLst>
  </p:cSld>
  <p:clrMapOvr>
    <a:masterClrMapping/>
  </p:clrMapOvr>
  <p:transition>
    <p:plus/>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228889046"/>
      </p:ext>
    </p:extLst>
  </p:cSld>
  <p:clrMapOvr>
    <a:masterClrMapping/>
  </p:clrMapOvr>
  <p:transition>
    <p:plus/>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tr-TR">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tr-TR">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7BACC0C6-0267-4D15-9CB5-4555C7D89DE8}"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01100910"/>
      </p:ext>
    </p:extLst>
  </p:cSld>
  <p:clrMapOvr>
    <a:masterClrMapping/>
  </p:clrMapOvr>
  <p:transition>
    <p:plus/>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tr-TR">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5692BE3-FF3C-432C-802A-909CA171E8A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255658748"/>
      </p:ext>
    </p:extLst>
  </p:cSld>
  <p:clrMapOvr>
    <a:masterClrMapping/>
  </p:clrMapOvr>
  <p:transition>
    <p:plus/>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CFC69FB-64AF-4E06-A628-ACF66144EDFC}"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484198472"/>
      </p:ext>
    </p:extLst>
  </p:cSld>
  <p:clrMapOvr>
    <a:masterClrMapping/>
  </p:clrMapOvr>
  <p:transition>
    <p:plus/>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tr-TR">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tr-TR">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54EC3A1D-0060-4546-88DB-5770B520ECB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062969422"/>
      </p:ext>
    </p:extLst>
  </p:cSld>
  <p:clrMapOvr>
    <a:masterClrMapping/>
  </p:clrMapOvr>
  <p:transition>
    <p:plus/>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83001C6F-ACA0-477F-914F-0343D4CFCB76}"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189625250"/>
      </p:ext>
    </p:extLst>
  </p:cSld>
  <p:clrMapOvr>
    <a:masterClrMapping/>
  </p:clrMapOvr>
  <p:transition>
    <p:plus/>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tr-TR">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tr-TR">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1289345-9089-4F91-9B4C-40ED63C9B3AD}"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837823308"/>
      </p:ext>
    </p:extLst>
  </p:cSld>
  <p:clrMapOvr>
    <a:masterClrMapping/>
  </p:clrMapOvr>
  <p:transition>
    <p:plus/>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fld id="{BCAB6124-4F7E-4D7A-856C-15A8AF9D4C46}" type="slidenum">
              <a:rPr lang="en-US" altLang="en-US">
                <a:solidFill>
                  <a:prstClr val="black">
                    <a:tint val="75000"/>
                  </a:prstClr>
                </a:solidFill>
              </a:rPr>
              <a:pPr/>
              <a:t>‹#›</a:t>
            </a:fld>
            <a:endParaRPr lang="en-US" altLang="en-US">
              <a:solidFill>
                <a:prstClr val="black">
                  <a:tint val="75000"/>
                </a:prstClr>
              </a:solidFill>
            </a:endParaRPr>
          </a:p>
        </p:txBody>
      </p:sp>
      <p:sp>
        <p:nvSpPr>
          <p:cNvPr id="6" name="Rectangle 219"/>
          <p:cNvSpPr>
            <a:spLocks noGrp="1" noChangeArrowheads="1"/>
          </p:cNvSpPr>
          <p:nvPr>
            <p:ph type="dt" sz="half" idx="11"/>
          </p:nvPr>
        </p:nvSpPr>
        <p:spPr>
          <a:ln/>
        </p:spPr>
        <p:txBody>
          <a:bodyPr/>
          <a:lstStyle>
            <a:lvl1pPr>
              <a:defRPr/>
            </a:lvl1pPr>
          </a:lstStyle>
          <a:p>
            <a:pPr>
              <a:defRPr/>
            </a:pPr>
            <a:endParaRPr lang="en-US">
              <a:solidFill>
                <a:prstClr val="black">
                  <a:tint val="75000"/>
                </a:prstClr>
              </a:solidFill>
            </a:endParaRPr>
          </a:p>
        </p:txBody>
      </p:sp>
      <p:sp>
        <p:nvSpPr>
          <p:cNvPr id="7" name="Rectangle 220"/>
          <p:cNvSpPr>
            <a:spLocks noGrp="1" noChangeArrowheads="1"/>
          </p:cNvSpPr>
          <p:nvPr>
            <p:ph type="ftr" sz="quarter" idx="12"/>
          </p:nvPr>
        </p:nvSpPr>
        <p:spPr>
          <a:ln/>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2066896307"/>
      </p:ext>
    </p:extLst>
  </p:cSld>
  <p:clrMapOvr>
    <a:masterClrMapping/>
  </p:clrMapOvr>
  <p:transition>
    <p:random/>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3"/>
          <p:cNvSpPr/>
          <p:nvPr/>
        </p:nvSpPr>
        <p:spPr>
          <a:xfrm>
            <a:off x="1328738" y="1295400"/>
            <a:ext cx="6486525" cy="315277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spcBef>
                <a:spcPts val="2000"/>
              </a:spcBef>
              <a:buClr>
                <a:srgbClr val="6FB7D7"/>
              </a:buClr>
              <a:buSzPct val="110000"/>
              <a:buFont typeface="Wingdings 2" panose="05020102010507070707" pitchFamily="18" charset="2"/>
              <a:buNone/>
            </a:pPr>
            <a:endParaRPr kumimoji="0" lang="zh-TW" altLang="en-US" sz="3200">
              <a:solidFill>
                <a:srgbClr val="595959"/>
              </a:solidFill>
              <a:latin typeface="News Gothic MT" charset="0"/>
            </a:endParaRPr>
          </a:p>
        </p:txBody>
      </p:sp>
      <p:sp>
        <p:nvSpPr>
          <p:cNvPr id="2" name="Title 1"/>
          <p:cNvSpPr>
            <a:spLocks noGrp="1"/>
          </p:cNvSpPr>
          <p:nvPr>
            <p:ph type="ctrTitle"/>
          </p:nvPr>
        </p:nvSpPr>
        <p:spPr>
          <a:xfrm>
            <a:off x="1322921" y="1523999"/>
            <a:ext cx="6498158" cy="1724867"/>
          </a:xfrm>
        </p:spPr>
        <p:txBody>
          <a:bodyPr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zh-TW" altLang="en-US" smtClean="0"/>
              <a:t>按一下以編輯母片標題樣式</a:t>
            </a:r>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 按一下以編輯母片子標題樣式</a:t>
            </a:r>
            <a:endParaRPr dirty="0"/>
          </a:p>
        </p:txBody>
      </p:sp>
      <p:sp>
        <p:nvSpPr>
          <p:cNvPr id="5"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6"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7" name="Slide Number Placeholder 5"/>
          <p:cNvSpPr>
            <a:spLocks noGrp="1"/>
          </p:cNvSpPr>
          <p:nvPr>
            <p:ph type="sldNum" sz="quarter" idx="12"/>
          </p:nvPr>
        </p:nvSpPr>
        <p:spPr/>
        <p:txBody>
          <a:bodyPr/>
          <a:lstStyle>
            <a:lvl1pPr>
              <a:defRPr/>
            </a:lvl1pPr>
          </a:lstStyle>
          <a:p>
            <a:fld id="{6F0B3422-9A74-416C-B583-FBC2545C7304}"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1136173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a:p>
        </p:txBody>
      </p:sp>
      <p:sp>
        <p:nvSpPr>
          <p:cNvPr id="3" name="Content Placeholder 2"/>
          <p:cNvSpPr>
            <a:spLocks noGrp="1"/>
          </p:cNvSpPr>
          <p:nvPr>
            <p:ph idx="1"/>
          </p:nvPr>
        </p:nvSpPr>
        <p:spPr/>
        <p:txBody>
          <a:bodyPr/>
          <a:lstStyle>
            <a:lvl5pP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4"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2AF20E0D-E8CD-4768-88B2-BADB7A6808AC}"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2161858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標題投影片含圖片">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zh-TW" altLang="en-US" smtClean="0"/>
              <a:t>按一下以編輯母片標題樣式</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 按一下以編輯母片子標題樣式</a:t>
            </a:r>
            <a:endParaRPr dirty="0"/>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將圖片拖曳至版面配置區或按一下圖示以新增</a:t>
            </a:r>
            <a:endParaRPr noProof="0"/>
          </a:p>
        </p:txBody>
      </p:sp>
      <p:sp>
        <p:nvSpPr>
          <p:cNvPr id="5" name="Date Placeholder 3"/>
          <p:cNvSpPr>
            <a:spLocks noGrp="1"/>
          </p:cNvSpPr>
          <p:nvPr>
            <p:ph type="dt" sz="half" idx="14"/>
          </p:nvPr>
        </p:nvSpPr>
        <p:spPr/>
        <p:txBody>
          <a:bodyPr/>
          <a:lstStyle>
            <a:lvl1pPr>
              <a:defRPr/>
            </a:lvl1pPr>
          </a:lstStyle>
          <a:p>
            <a:endParaRPr lang="zh-TW" altLang="en-US">
              <a:solidFill>
                <a:prstClr val="white"/>
              </a:solidFill>
            </a:endParaRPr>
          </a:p>
        </p:txBody>
      </p:sp>
      <p:sp>
        <p:nvSpPr>
          <p:cNvPr id="6" name="Footer Placeholder 4"/>
          <p:cNvSpPr>
            <a:spLocks noGrp="1"/>
          </p:cNvSpPr>
          <p:nvPr>
            <p:ph type="ftr" sz="quarter" idx="15"/>
          </p:nvPr>
        </p:nvSpPr>
        <p:spPr/>
        <p:txBody>
          <a:bodyPr/>
          <a:lstStyle>
            <a:lvl1pPr>
              <a:defRPr/>
            </a:lvl1pPr>
          </a:lstStyle>
          <a:p>
            <a:endParaRPr lang="zh-TW" altLang="en-US">
              <a:solidFill>
                <a:prstClr val="white"/>
              </a:solidFill>
            </a:endParaRPr>
          </a:p>
        </p:txBody>
      </p:sp>
      <p:sp>
        <p:nvSpPr>
          <p:cNvPr id="7" name="Slide Number Placeholder 5"/>
          <p:cNvSpPr>
            <a:spLocks noGrp="1"/>
          </p:cNvSpPr>
          <p:nvPr>
            <p:ph type="sldNum" sz="quarter" idx="16"/>
          </p:nvPr>
        </p:nvSpPr>
        <p:spPr/>
        <p:txBody>
          <a:bodyPr/>
          <a:lstStyle>
            <a:lvl1pPr>
              <a:defRPr/>
            </a:lvl1pPr>
          </a:lstStyle>
          <a:p>
            <a:fld id="{798E615F-F1C5-4424-B157-9ED5D611C9E2}"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176271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lstStyle>
            <a:lvl1pPr algn="ctr">
              <a:defRPr sz="4600" b="0" cap="none" baseline="0"/>
            </a:lvl1pPr>
          </a:lstStyle>
          <a:p>
            <a:r>
              <a:rPr lang="zh-TW" altLang="en-US" smtClean="0"/>
              <a:t>按一下以編輯母片標題樣式</a:t>
            </a:r>
            <a:endParaRPr/>
          </a:p>
        </p:txBody>
      </p:sp>
      <p:sp>
        <p:nvSpPr>
          <p:cNvPr id="3" name="Text Placeholder 2"/>
          <p:cNvSpPr>
            <a:spLocks noGrp="1"/>
          </p:cNvSpPr>
          <p:nvPr>
            <p:ph type="body" idx="1"/>
          </p:nvPr>
        </p:nvSpPr>
        <p:spPr>
          <a:xfrm>
            <a:off x="549275" y="3736005"/>
            <a:ext cx="8056563" cy="1500187"/>
          </a:xfrm>
        </p:spPr>
        <p:txBody>
          <a:bodyPr>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4ED506FA-2858-43DF-9DF1-8B43AAE9EC73}"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0084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tr-TR">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tr-TR">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CF68D14B-E62E-4C2B-83F0-8BA40636585A}"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212889132"/>
      </p:ext>
    </p:extLst>
  </p:cSld>
  <p:clrMapOvr>
    <a:masterClrMapping/>
  </p:clrMapOvr>
  <p:transition>
    <p:plus/>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zh-TW" altLang="en-US" smtClean="0"/>
              <a:t>按一下以編輯母片標題樣式</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5"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6"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7" name="Slide Number Placeholder 5"/>
          <p:cNvSpPr>
            <a:spLocks noGrp="1"/>
          </p:cNvSpPr>
          <p:nvPr>
            <p:ph type="sldNum" sz="quarter" idx="12"/>
          </p:nvPr>
        </p:nvSpPr>
        <p:spPr/>
        <p:txBody>
          <a:bodyPr/>
          <a:lstStyle>
            <a:lvl1pPr>
              <a:defRPr/>
            </a:lvl1pPr>
          </a:lstStyle>
          <a:p>
            <a:fld id="{7E3B7061-44BA-475D-9CB3-9445671E7633}"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5307178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zh-TW" altLang="en-US" smtClean="0"/>
              <a:t>按一下以編輯母片標題樣式</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7"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8"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9" name="Slide Number Placeholder 5"/>
          <p:cNvSpPr>
            <a:spLocks noGrp="1"/>
          </p:cNvSpPr>
          <p:nvPr>
            <p:ph type="sldNum" sz="quarter" idx="12"/>
          </p:nvPr>
        </p:nvSpPr>
        <p:spPr/>
        <p:txBody>
          <a:bodyPr/>
          <a:lstStyle>
            <a:lvl1pPr>
              <a:defRPr/>
            </a:lvl1pPr>
          </a:lstStyle>
          <a:p>
            <a:fld id="{A9DEC728-4F36-4FEA-9CB8-2D3219C0F509}"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8455541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a:p>
        </p:txBody>
      </p:sp>
      <p:sp>
        <p:nvSpPr>
          <p:cNvPr id="3"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4"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5" name="Slide Number Placeholder 5"/>
          <p:cNvSpPr>
            <a:spLocks noGrp="1"/>
          </p:cNvSpPr>
          <p:nvPr>
            <p:ph type="sldNum" sz="quarter" idx="12"/>
          </p:nvPr>
        </p:nvSpPr>
        <p:spPr/>
        <p:txBody>
          <a:bodyPr/>
          <a:lstStyle>
            <a:lvl1pPr>
              <a:defRPr/>
            </a:lvl1pPr>
          </a:lstStyle>
          <a:p>
            <a:fld id="{DA28AF8E-B5ED-4839-9CB9-3DBC7EB46A71}"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3175781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3"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4" name="Slide Number Placeholder 5"/>
          <p:cNvSpPr>
            <a:spLocks noGrp="1"/>
          </p:cNvSpPr>
          <p:nvPr>
            <p:ph type="sldNum" sz="quarter" idx="12"/>
          </p:nvPr>
        </p:nvSpPr>
        <p:spPr/>
        <p:txBody>
          <a:bodyPr/>
          <a:lstStyle>
            <a:lvl1pPr>
              <a:defRPr/>
            </a:lvl1pPr>
          </a:lstStyle>
          <a:p>
            <a:fld id="{90E79908-57EE-4F43-ABF7-FDD4277A28DB}"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22460218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lstStyle>
            <a:lvl1pPr algn="ctr">
              <a:defRPr sz="3600" b="0"/>
            </a:lvl1pPr>
          </a:lstStyle>
          <a:p>
            <a:r>
              <a:rPr lang="zh-TW" altLang="en-US" smtClean="0"/>
              <a:t>按一下以編輯母片標題樣式</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6"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7" name="Slide Number Placeholder 5"/>
          <p:cNvSpPr>
            <a:spLocks noGrp="1"/>
          </p:cNvSpPr>
          <p:nvPr>
            <p:ph type="sldNum" sz="quarter" idx="12"/>
          </p:nvPr>
        </p:nvSpPr>
        <p:spPr/>
        <p:txBody>
          <a:bodyPr/>
          <a:lstStyle>
            <a:lvl1pPr>
              <a:defRPr/>
            </a:lvl1pPr>
          </a:lstStyle>
          <a:p>
            <a:fld id="{4FEE2A7A-6249-4781-8E97-1F4B48D4E2AC}"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25774553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lstStyle>
            <a:lvl1pPr algn="ctr">
              <a:defRPr sz="3600" b="0"/>
            </a:lvl1pPr>
          </a:lstStyle>
          <a:p>
            <a:r>
              <a:rPr lang="zh-TW" altLang="en-US" smtClean="0"/>
              <a:t>按一下以編輯母片標題樣式</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將圖片拖曳至版面配置區或按一下圖示以新增</a:t>
            </a:r>
            <a:endParaRPr noProof="0"/>
          </a:p>
        </p:txBody>
      </p:sp>
      <p:sp>
        <p:nvSpPr>
          <p:cNvPr id="5"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6"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7" name="Slide Number Placeholder 5"/>
          <p:cNvSpPr>
            <a:spLocks noGrp="1"/>
          </p:cNvSpPr>
          <p:nvPr>
            <p:ph type="sldNum" sz="quarter" idx="12"/>
          </p:nvPr>
        </p:nvSpPr>
        <p:spPr/>
        <p:txBody>
          <a:bodyPr/>
          <a:lstStyle>
            <a:lvl1pPr>
              <a:defRPr/>
            </a:lvl1pPr>
          </a:lstStyle>
          <a:p>
            <a:fld id="{049DDE84-ABB8-490D-BA02-A05B1A82A08A}"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194966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4"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7977E01D-2A01-422C-A40C-73BC287E9A0B}"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2956549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zh-TW" altLang="en-US" smtClean="0"/>
              <a:t>按一下以編輯母片標題樣式</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dirty="0"/>
          </a:p>
        </p:txBody>
      </p:sp>
      <p:sp>
        <p:nvSpPr>
          <p:cNvPr id="4" name="Date Placeholder 3"/>
          <p:cNvSpPr>
            <a:spLocks noGrp="1"/>
          </p:cNvSpPr>
          <p:nvPr>
            <p:ph type="dt" sz="half" idx="10"/>
          </p:nvPr>
        </p:nvSpPr>
        <p:spPr/>
        <p:txBody>
          <a:bodyPr/>
          <a:lstStyle>
            <a:lvl1pPr>
              <a:defRPr/>
            </a:lvl1pPr>
          </a:lstStyle>
          <a:p>
            <a:endParaRPr lang="zh-TW" alt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zh-TW" alt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A7FCDC39-92BB-4828-B39B-842C8231850F}" type="slidenum">
              <a:rPr lang="en-US" altLang="zh-TW">
                <a:solidFill>
                  <a:prstClr val="white"/>
                </a:solidFill>
              </a:rPr>
              <a:pPr/>
              <a:t>‹#›</a:t>
            </a:fld>
            <a:endParaRPr lang="en-US" altLang="zh-TW">
              <a:solidFill>
                <a:prstClr val="white"/>
              </a:solidFill>
            </a:endParaRPr>
          </a:p>
        </p:txBody>
      </p:sp>
    </p:spTree>
    <p:extLst>
      <p:ext uri="{BB962C8B-B14F-4D97-AF65-F5344CB8AC3E}">
        <p14:creationId xmlns:p14="http://schemas.microsoft.com/office/powerpoint/2010/main" val="3902023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tr-TR">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tr-TR">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65692BE3-FF3C-432C-802A-909CA171E8A9}"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131317624"/>
      </p:ext>
    </p:extLst>
  </p:cSld>
  <p:clrMapOvr>
    <a:masterClrMapping/>
  </p:clrMapOvr>
  <p:transition>
    <p:plus/>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40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80728"/>
            <a:ext cx="8229600" cy="518457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492EC4C-CACE-4180-8A44-D6D04606C1A3}" type="slidenum">
              <a:rPr lang="tr-TR" smtClean="0"/>
              <a:pPr>
                <a:defRPr/>
              </a:pPr>
              <a:t>‹#›</a:t>
            </a:fld>
            <a:endParaRPr lang="tr-TR"/>
          </a:p>
        </p:txBody>
      </p:sp>
    </p:spTree>
    <p:extLst>
      <p:ext uri="{BB962C8B-B14F-4D97-AF65-F5344CB8AC3E}">
        <p14:creationId xmlns:p14="http://schemas.microsoft.com/office/powerpoint/2010/main" val="1791192542"/>
      </p:ext>
    </p:extLst>
  </p:cSld>
  <p:clrMap bg1="lt1" tx1="dk1" bg2="lt2" tx2="dk2" accent1="accent1" accent2="accent2" accent3="accent3" accent4="accent4" accent5="accent5" accent6="accent6" hlink="hlink" folHlink="folHlink"/>
  <p:sldLayoutIdLst>
    <p:sldLayoutId id="2147483748" r:id="rId1"/>
    <p:sldLayoutId id="2147483749" r:id="rId2"/>
  </p:sldLayoutIdLst>
  <p:transition>
    <p:plus/>
  </p:transition>
  <p:timing>
    <p:tnLst>
      <p:par>
        <p:cTn id="1" dur="indefinite" restart="never" nodeType="tmRoot"/>
      </p:par>
    </p:tnLst>
  </p:timing>
  <p:txStyles>
    <p:titleStyle>
      <a:lvl1pPr algn="l" defTabSz="914400" rtl="0" eaLnBrk="1" latinLnBrk="0" hangingPunct="1">
        <a:spcBef>
          <a:spcPct val="0"/>
        </a:spcBef>
        <a:buNone/>
        <a:defRPr sz="28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omic Sans MS" panose="030F0702030302020204" pitchFamily="66" charset="0"/>
              </a:defRPr>
            </a:lvl1pPr>
          </a:lstStyle>
          <a:p>
            <a:pPr>
              <a:defRPr/>
            </a:pPr>
            <a:fld id="{6492EC4C-CACE-4180-8A44-D6D04606C1A3}"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130224219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841" r:id="rId13"/>
  </p:sldLayoutIdLst>
  <p:transition>
    <p:plus/>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omic Sans MS" panose="030F0702030302020204" pitchFamily="66" charset="0"/>
              </a:defRPr>
            </a:lvl1pPr>
          </a:lstStyle>
          <a:p>
            <a:pPr>
              <a:defRPr/>
            </a:pPr>
            <a:fld id="{6492EC4C-CACE-4180-8A44-D6D04606C1A3}"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278750128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ransition>
    <p:plus/>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omic Sans MS" panose="030F0702030302020204" pitchFamily="66" charset="0"/>
              </a:defRPr>
            </a:lvl1pPr>
          </a:lstStyle>
          <a:p>
            <a:pPr>
              <a:defRPr/>
            </a:pPr>
            <a:fld id="{6492EC4C-CACE-4180-8A44-D6D04606C1A3}"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53359885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transition>
    <p:plus/>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omic Sans MS" panose="030F0702030302020204" pitchFamily="66" charset="0"/>
              </a:defRPr>
            </a:lvl1pPr>
          </a:lstStyle>
          <a:p>
            <a:pPr>
              <a:defRPr/>
            </a:pPr>
            <a:fld id="{6492EC4C-CACE-4180-8A44-D6D04606C1A3}"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400124472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transition>
    <p:plus/>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54631" name="Rectangle 7"/>
          <p:cNvSpPr>
            <a:spLocks noChangeArrowheads="1"/>
          </p:cNvSpPr>
          <p:nvPr userDrawn="1"/>
        </p:nvSpPr>
        <p:spPr bwMode="auto">
          <a:xfrm>
            <a:off x="228600" y="64008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tr-TR" sz="1400" b="1" i="1">
                <a:solidFill>
                  <a:srgbClr val="0066FF"/>
                </a:solidFill>
                <a:latin typeface="Arial" charset="0"/>
              </a:rPr>
              <a:t>Principles of Electric Circuits - Floyd</a:t>
            </a:r>
          </a:p>
        </p:txBody>
      </p:sp>
      <p:sp>
        <p:nvSpPr>
          <p:cNvPr id="154632" name="Rectangle 8"/>
          <p:cNvSpPr>
            <a:spLocks noChangeArrowheads="1"/>
          </p:cNvSpPr>
          <p:nvPr userDrawn="1"/>
        </p:nvSpPr>
        <p:spPr bwMode="auto">
          <a:xfrm>
            <a:off x="60960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tr-TR" sz="1400" b="1">
                <a:solidFill>
                  <a:srgbClr val="0066FF"/>
                </a:solidFill>
                <a:latin typeface="Arial" charset="0"/>
                <a:cs typeface="Arial" charset="0"/>
              </a:rPr>
              <a:t>©</a:t>
            </a:r>
            <a:r>
              <a:rPr lang="en-US" altLang="tr-TR" sz="1400" b="1">
                <a:solidFill>
                  <a:srgbClr val="0066FF"/>
                </a:solidFill>
                <a:latin typeface="Times" charset="0"/>
              </a:rPr>
              <a:t> </a:t>
            </a:r>
            <a:r>
              <a:rPr lang="en-US" altLang="tr-TR" sz="1400" b="1">
                <a:solidFill>
                  <a:srgbClr val="0066FF"/>
                </a:solidFill>
                <a:latin typeface="Arial" charset="0"/>
              </a:rPr>
              <a:t>Copyright 2006 Prentice-Hall</a:t>
            </a:r>
          </a:p>
        </p:txBody>
      </p:sp>
      <p:sp>
        <p:nvSpPr>
          <p:cNvPr id="154633" name="Rectangle 9"/>
          <p:cNvSpPr>
            <a:spLocks noChangeArrowheads="1"/>
          </p:cNvSpPr>
          <p:nvPr userDrawn="1"/>
        </p:nvSpPr>
        <p:spPr bwMode="auto">
          <a:xfrm>
            <a:off x="609600" y="990600"/>
            <a:ext cx="8153400" cy="5257800"/>
          </a:xfrm>
          <a:prstGeom prst="rect">
            <a:avLst/>
          </a:prstGeom>
          <a:gradFill rotWithShape="1">
            <a:gsLst>
              <a:gs pos="0">
                <a:srgbClr val="FFEFD1"/>
              </a:gs>
              <a:gs pos="64999">
                <a:srgbClr val="F0EBD5"/>
              </a:gs>
              <a:gs pos="100000">
                <a:srgbClr val="D1C39F"/>
              </a:gs>
            </a:gsLst>
            <a:path path="shape">
              <a:fillToRect l="50000" t="50000" r="50000" b="50000"/>
            </a:path>
          </a:gra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154636" name="Rectangle 12"/>
          <p:cNvSpPr>
            <a:spLocks noChangeArrowheads="1"/>
          </p:cNvSpPr>
          <p:nvPr userDrawn="1"/>
        </p:nvSpPr>
        <p:spPr bwMode="auto">
          <a:xfrm>
            <a:off x="0" y="0"/>
            <a:ext cx="9144000" cy="68580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154637" name="Rectangle 13"/>
          <p:cNvSpPr>
            <a:spLocks noChangeArrowheads="1"/>
          </p:cNvSpPr>
          <p:nvPr userDrawn="1"/>
        </p:nvSpPr>
        <p:spPr bwMode="auto">
          <a:xfrm>
            <a:off x="228600" y="146050"/>
            <a:ext cx="2362200" cy="685800"/>
          </a:xfrm>
          <a:prstGeom prst="rect">
            <a:avLst/>
          </a:prstGeom>
          <a:gradFill rotWithShape="0">
            <a:gsLst>
              <a:gs pos="0">
                <a:srgbClr val="996633"/>
              </a:gs>
              <a:gs pos="50000">
                <a:srgbClr val="FFB727"/>
              </a:gs>
              <a:gs pos="100000">
                <a:srgbClr val="996633"/>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154638" name="Text Box 14"/>
          <p:cNvSpPr txBox="1">
            <a:spLocks noChangeArrowheads="1"/>
          </p:cNvSpPr>
          <p:nvPr userDrawn="1"/>
        </p:nvSpPr>
        <p:spPr bwMode="auto">
          <a:xfrm>
            <a:off x="304800" y="152400"/>
            <a:ext cx="2209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3600">
                <a:solidFill>
                  <a:srgbClr val="0000FF"/>
                </a:solidFill>
                <a:effectLst>
                  <a:outerShdw blurRad="38100" dist="38100" dir="2700000" algn="tl">
                    <a:srgbClr val="000000"/>
                  </a:outerShdw>
                </a:effectLst>
                <a:latin typeface="Times New Roman" pitchFamily="18" charset="0"/>
              </a:rPr>
              <a:t>Chapter 12</a:t>
            </a:r>
          </a:p>
        </p:txBody>
      </p:sp>
    </p:spTree>
    <p:extLst>
      <p:ext uri="{BB962C8B-B14F-4D97-AF65-F5344CB8AC3E}">
        <p14:creationId xmlns:p14="http://schemas.microsoft.com/office/powerpoint/2010/main" val="4372976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timing>
    <p:tnLst>
      <p:par>
        <p:cTn id="1" dur="indefinite" restart="never" nodeType="tmRoot"/>
      </p:par>
    </p:tnLst>
  </p:timing>
  <p:txStyles>
    <p:titleStyle>
      <a:lvl1pPr algn="ctr" rtl="0" fontAlgn="base">
        <a:spcBef>
          <a:spcPct val="0"/>
        </a:spcBef>
        <a:spcAft>
          <a:spcPct val="0"/>
        </a:spcAft>
        <a:defRPr sz="4800" b="1">
          <a:solidFill>
            <a:schemeClr val="tx2"/>
          </a:solidFill>
          <a:latin typeface="+mj-lt"/>
          <a:ea typeface="+mj-ea"/>
          <a:cs typeface="+mj-cs"/>
        </a:defRPr>
      </a:lvl1pPr>
      <a:lvl2pPr algn="ctr" rtl="0" fontAlgn="base">
        <a:spcBef>
          <a:spcPct val="0"/>
        </a:spcBef>
        <a:spcAft>
          <a:spcPct val="0"/>
        </a:spcAft>
        <a:defRPr sz="4800" b="1">
          <a:solidFill>
            <a:schemeClr val="tx2"/>
          </a:solidFill>
          <a:latin typeface="Arial" charset="0"/>
        </a:defRPr>
      </a:lvl2pPr>
      <a:lvl3pPr algn="ctr" rtl="0" fontAlgn="base">
        <a:spcBef>
          <a:spcPct val="0"/>
        </a:spcBef>
        <a:spcAft>
          <a:spcPct val="0"/>
        </a:spcAft>
        <a:defRPr sz="4800" b="1">
          <a:solidFill>
            <a:schemeClr val="tx2"/>
          </a:solidFill>
          <a:latin typeface="Arial" charset="0"/>
        </a:defRPr>
      </a:lvl3pPr>
      <a:lvl4pPr algn="ctr" rtl="0" fontAlgn="base">
        <a:spcBef>
          <a:spcPct val="0"/>
        </a:spcBef>
        <a:spcAft>
          <a:spcPct val="0"/>
        </a:spcAft>
        <a:defRPr sz="4800" b="1">
          <a:solidFill>
            <a:schemeClr val="tx2"/>
          </a:solidFill>
          <a:latin typeface="Arial" charset="0"/>
        </a:defRPr>
      </a:lvl4pPr>
      <a:lvl5pPr algn="ctr" rtl="0" fontAlgn="base">
        <a:spcBef>
          <a:spcPct val="0"/>
        </a:spcBef>
        <a:spcAft>
          <a:spcPct val="0"/>
        </a:spcAft>
        <a:defRPr sz="4800" b="1">
          <a:solidFill>
            <a:schemeClr val="tx2"/>
          </a:solidFill>
          <a:latin typeface="Arial" charset="0"/>
        </a:defRPr>
      </a:lvl5pPr>
      <a:lvl6pPr marL="457200" algn="ctr" rtl="0" fontAlgn="base">
        <a:spcBef>
          <a:spcPct val="0"/>
        </a:spcBef>
        <a:spcAft>
          <a:spcPct val="0"/>
        </a:spcAft>
        <a:defRPr sz="4800" b="1">
          <a:solidFill>
            <a:schemeClr val="tx2"/>
          </a:solidFill>
          <a:latin typeface="Arial" charset="0"/>
        </a:defRPr>
      </a:lvl6pPr>
      <a:lvl7pPr marL="914400" algn="ctr" rtl="0" fontAlgn="base">
        <a:spcBef>
          <a:spcPct val="0"/>
        </a:spcBef>
        <a:spcAft>
          <a:spcPct val="0"/>
        </a:spcAft>
        <a:defRPr sz="4800" b="1">
          <a:solidFill>
            <a:schemeClr val="tx2"/>
          </a:solidFill>
          <a:latin typeface="Arial" charset="0"/>
        </a:defRPr>
      </a:lvl7pPr>
      <a:lvl8pPr marL="1371600" algn="ctr" rtl="0" fontAlgn="base">
        <a:spcBef>
          <a:spcPct val="0"/>
        </a:spcBef>
        <a:spcAft>
          <a:spcPct val="0"/>
        </a:spcAft>
        <a:defRPr sz="4800" b="1">
          <a:solidFill>
            <a:schemeClr val="tx2"/>
          </a:solidFill>
          <a:latin typeface="Arial" charset="0"/>
        </a:defRPr>
      </a:lvl8pPr>
      <a:lvl9pPr marL="1828800" algn="ctr" rtl="0" fontAlgn="base">
        <a:spcBef>
          <a:spcPct val="0"/>
        </a:spcBef>
        <a:spcAft>
          <a:spcPct val="0"/>
        </a:spcAft>
        <a:defRPr sz="4800" b="1">
          <a:solidFill>
            <a:schemeClr val="tx2"/>
          </a:solidFill>
          <a:latin typeface="Arial" charset="0"/>
        </a:defRPr>
      </a:lvl9pPr>
    </p:titleStyle>
    <p:bodyStyle>
      <a:lvl1pPr marL="342900" indent="-342900" algn="l" rtl="0" fontAlgn="base">
        <a:spcBef>
          <a:spcPct val="20000"/>
        </a:spcBef>
        <a:spcAft>
          <a:spcPct val="0"/>
        </a:spcAft>
        <a:buChar char="•"/>
        <a:defRPr sz="32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defRPr>
      </a:lvl2pPr>
      <a:lvl3pPr marL="1143000" indent="-228600" algn="l" rtl="0" fontAlgn="base">
        <a:spcBef>
          <a:spcPct val="20000"/>
        </a:spcBef>
        <a:spcAft>
          <a:spcPct val="0"/>
        </a:spcAft>
        <a:buChar char="•"/>
        <a:defRPr sz="2400" b="1">
          <a:solidFill>
            <a:schemeClr val="tx1"/>
          </a:solidFill>
          <a:latin typeface="+mn-lt"/>
        </a:defRPr>
      </a:lvl3pPr>
      <a:lvl4pPr marL="1600200" indent="-228600" algn="l" rtl="0" fontAlgn="base">
        <a:spcBef>
          <a:spcPct val="20000"/>
        </a:spcBef>
        <a:spcAft>
          <a:spcPct val="0"/>
        </a:spcAft>
        <a:buChar char="–"/>
        <a:defRPr sz="2000" b="1">
          <a:solidFill>
            <a:schemeClr val="tx1"/>
          </a:solidFill>
          <a:latin typeface="+mn-lt"/>
        </a:defRPr>
      </a:lvl4pPr>
      <a:lvl5pPr marL="2057400" indent="-228600" algn="l" rtl="0" fontAlgn="base">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omic Sans MS" panose="030F0702030302020204" pitchFamily="66" charset="0"/>
              </a:defRPr>
            </a:lvl1pPr>
          </a:lstStyle>
          <a:p>
            <a:pPr>
              <a:defRPr/>
            </a:pPr>
            <a:endParaRPr lang="tr-TR">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omic Sans MS" panose="030F0702030302020204" pitchFamily="66" charset="0"/>
              </a:defRPr>
            </a:lvl1pPr>
          </a:lstStyle>
          <a:p>
            <a:pPr>
              <a:defRPr/>
            </a:pPr>
            <a:fld id="{6492EC4C-CACE-4180-8A44-D6D04606C1A3}" type="slidenum">
              <a:rPr lang="tr-TR" smtClean="0">
                <a:solidFill>
                  <a:prstClr val="black">
                    <a:tint val="75000"/>
                  </a:prstClr>
                </a:solidFill>
              </a:rPr>
              <a:pPr>
                <a:defRPr/>
              </a:pPr>
              <a:t>‹#›</a:t>
            </a:fld>
            <a:endParaRPr lang="tr-TR">
              <a:solidFill>
                <a:prstClr val="black">
                  <a:tint val="75000"/>
                </a:prstClr>
              </a:solidFill>
            </a:endParaRPr>
          </a:p>
        </p:txBody>
      </p:sp>
    </p:spTree>
    <p:extLst>
      <p:ext uri="{BB962C8B-B14F-4D97-AF65-F5344CB8AC3E}">
        <p14:creationId xmlns:p14="http://schemas.microsoft.com/office/powerpoint/2010/main" val="345528747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ransition>
    <p:plus/>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TW" altLang="en-US" smtClean="0"/>
              <a:t>按一下以編輯母片標題樣式</a:t>
            </a:r>
          </a:p>
        </p:txBody>
      </p:sp>
      <p:sp>
        <p:nvSpPr>
          <p:cNvPr id="1027" name="Text Placeholder 2"/>
          <p:cNvSpPr>
            <a:spLocks noGrp="1"/>
          </p:cNvSpPr>
          <p:nvPr>
            <p:ph type="body" idx="1"/>
          </p:nvPr>
        </p:nvSpPr>
        <p:spPr bwMode="auto">
          <a:xfrm>
            <a:off x="549275" y="1600200"/>
            <a:ext cx="80422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endParaRPr lang="zh-TW" altLang="en-US">
              <a:solidFill>
                <a:prstClr val="white"/>
              </a:solidFill>
              <a:latin typeface="Times New Roman" panose="02020603050405020304" pitchFamily="18" charset="0"/>
            </a:endParaRPr>
          </a:p>
        </p:txBody>
      </p:sp>
      <p:sp>
        <p:nvSpPr>
          <p:cNvPr id="5" name="Footer Placeholder 4"/>
          <p:cNvSpPr>
            <a:spLocks noGrp="1"/>
          </p:cNvSpPr>
          <p:nvPr>
            <p:ph type="ftr" sz="quarter" idx="3"/>
          </p:nvPr>
        </p:nvSpPr>
        <p:spPr>
          <a:xfrm>
            <a:off x="265113" y="6275388"/>
            <a:ext cx="4840287" cy="365125"/>
          </a:xfrm>
          <a:prstGeom prst="rect">
            <a:avLst/>
          </a:prstGeom>
        </p:spPr>
        <p:txBody>
          <a:bodyPr vert="horz" wrap="square" lIns="91440" tIns="45720" rIns="91440" bIns="45720" numCol="1" anchor="ctr" anchorCtr="0" compatLnSpc="1">
            <a:prstTxWarp prst="textNoShape">
              <a:avLst/>
            </a:prstTxWarp>
          </a:bodyPr>
          <a:lstStyle>
            <a:lvl1pPr>
              <a:defRPr sz="1200">
                <a:solidFill>
                  <a:schemeClr val="bg1"/>
                </a:solidFill>
              </a:defRPr>
            </a:lvl1pPr>
          </a:lstStyle>
          <a:p>
            <a:endParaRPr lang="zh-TW" altLang="en-US">
              <a:solidFill>
                <a:prstClr val="white"/>
              </a:solidFill>
              <a:latin typeface="Times New Roman" panose="02020603050405020304" pitchFamily="18" charset="0"/>
            </a:endParaRPr>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defRPr>
            </a:lvl1pPr>
          </a:lstStyle>
          <a:p>
            <a:fld id="{129DE9FD-8F6F-4AC2-A5C9-4B4FB4210DC8}" type="slidenum">
              <a:rPr lang="en-US" altLang="zh-TW">
                <a:solidFill>
                  <a:prstClr val="white"/>
                </a:solidFill>
                <a:latin typeface="Times New Roman" panose="02020603050405020304" pitchFamily="18" charset="0"/>
              </a:rPr>
              <a:pPr/>
              <a:t>‹#›</a:t>
            </a:fld>
            <a:endParaRPr lang="en-US" altLang="zh-TW">
              <a:solidFill>
                <a:prstClr val="white"/>
              </a:solidFill>
              <a:latin typeface="Times New Roman" panose="02020603050405020304" pitchFamily="18" charset="0"/>
            </a:endParaRPr>
          </a:p>
        </p:txBody>
      </p:sp>
    </p:spTree>
    <p:extLst>
      <p:ext uri="{BB962C8B-B14F-4D97-AF65-F5344CB8AC3E}">
        <p14:creationId xmlns:p14="http://schemas.microsoft.com/office/powerpoint/2010/main" val="241340662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xStyles>
    <p:titleStyle>
      <a:lvl1pPr algn="ctr" rtl="0" fontAlgn="base">
        <a:spcBef>
          <a:spcPct val="0"/>
        </a:spcBef>
        <a:spcAft>
          <a:spcPct val="0"/>
        </a:spcAft>
        <a:defRPr kumimoji="1" sz="4600" kern="1200">
          <a:solidFill>
            <a:schemeClr val="accent1"/>
          </a:solidFill>
          <a:latin typeface="+mj-lt"/>
          <a:ea typeface="PMingLiU" panose="02020500000000000000" pitchFamily="18" charset="-120"/>
          <a:cs typeface="新細明體" charset="0"/>
        </a:defRPr>
      </a:lvl1pPr>
      <a:lvl2pPr algn="ctr" rtl="0" fontAlgn="base">
        <a:spcBef>
          <a:spcPct val="0"/>
        </a:spcBef>
        <a:spcAft>
          <a:spcPct val="0"/>
        </a:spcAft>
        <a:defRPr kumimoji="1" sz="4600">
          <a:solidFill>
            <a:schemeClr val="accent1"/>
          </a:solidFill>
          <a:latin typeface="News Gothic MT" charset="0"/>
          <a:ea typeface="PMingLiU" panose="02020500000000000000" pitchFamily="18" charset="-120"/>
          <a:cs typeface="新細明體" charset="0"/>
        </a:defRPr>
      </a:lvl2pPr>
      <a:lvl3pPr algn="ctr" rtl="0" fontAlgn="base">
        <a:spcBef>
          <a:spcPct val="0"/>
        </a:spcBef>
        <a:spcAft>
          <a:spcPct val="0"/>
        </a:spcAft>
        <a:defRPr kumimoji="1" sz="4600">
          <a:solidFill>
            <a:schemeClr val="accent1"/>
          </a:solidFill>
          <a:latin typeface="News Gothic MT" charset="0"/>
          <a:ea typeface="PMingLiU" panose="02020500000000000000" pitchFamily="18" charset="-120"/>
          <a:cs typeface="新細明體" charset="0"/>
        </a:defRPr>
      </a:lvl3pPr>
      <a:lvl4pPr algn="ctr" rtl="0" fontAlgn="base">
        <a:spcBef>
          <a:spcPct val="0"/>
        </a:spcBef>
        <a:spcAft>
          <a:spcPct val="0"/>
        </a:spcAft>
        <a:defRPr kumimoji="1" sz="4600">
          <a:solidFill>
            <a:schemeClr val="accent1"/>
          </a:solidFill>
          <a:latin typeface="News Gothic MT" charset="0"/>
          <a:ea typeface="PMingLiU" panose="02020500000000000000" pitchFamily="18" charset="-120"/>
          <a:cs typeface="新細明體" charset="0"/>
        </a:defRPr>
      </a:lvl4pPr>
      <a:lvl5pPr algn="ctr" rtl="0" fontAlgn="base">
        <a:spcBef>
          <a:spcPct val="0"/>
        </a:spcBef>
        <a:spcAft>
          <a:spcPct val="0"/>
        </a:spcAft>
        <a:defRPr kumimoji="1" sz="4600">
          <a:solidFill>
            <a:schemeClr val="accent1"/>
          </a:solidFill>
          <a:latin typeface="News Gothic MT" charset="0"/>
          <a:ea typeface="PMingLiU" panose="02020500000000000000" pitchFamily="18" charset="-120"/>
          <a:cs typeface="新細明體" charset="0"/>
        </a:defRPr>
      </a:lvl5pPr>
      <a:lvl6pPr marL="457200" algn="ctr" rtl="0" fontAlgn="base">
        <a:spcBef>
          <a:spcPct val="0"/>
        </a:spcBef>
        <a:spcAft>
          <a:spcPct val="0"/>
        </a:spcAft>
        <a:defRPr kumimoji="1" sz="4600">
          <a:solidFill>
            <a:schemeClr val="accent1"/>
          </a:solidFill>
          <a:latin typeface="News Gothic MT" charset="0"/>
          <a:ea typeface="新細明體" charset="0"/>
          <a:cs typeface="新細明體" charset="0"/>
        </a:defRPr>
      </a:lvl6pPr>
      <a:lvl7pPr marL="914400" algn="ctr" rtl="0" fontAlgn="base">
        <a:spcBef>
          <a:spcPct val="0"/>
        </a:spcBef>
        <a:spcAft>
          <a:spcPct val="0"/>
        </a:spcAft>
        <a:defRPr kumimoji="1" sz="4600">
          <a:solidFill>
            <a:schemeClr val="accent1"/>
          </a:solidFill>
          <a:latin typeface="News Gothic MT" charset="0"/>
          <a:ea typeface="新細明體" charset="0"/>
          <a:cs typeface="新細明體" charset="0"/>
        </a:defRPr>
      </a:lvl7pPr>
      <a:lvl8pPr marL="1371600" algn="ctr" rtl="0" fontAlgn="base">
        <a:spcBef>
          <a:spcPct val="0"/>
        </a:spcBef>
        <a:spcAft>
          <a:spcPct val="0"/>
        </a:spcAft>
        <a:defRPr kumimoji="1" sz="4600">
          <a:solidFill>
            <a:schemeClr val="accent1"/>
          </a:solidFill>
          <a:latin typeface="News Gothic MT" charset="0"/>
          <a:ea typeface="新細明體" charset="0"/>
          <a:cs typeface="新細明體" charset="0"/>
        </a:defRPr>
      </a:lvl8pPr>
      <a:lvl9pPr marL="1828800" algn="ctr" rtl="0" fontAlgn="base">
        <a:spcBef>
          <a:spcPct val="0"/>
        </a:spcBef>
        <a:spcAft>
          <a:spcPct val="0"/>
        </a:spcAft>
        <a:defRPr kumimoji="1" sz="4600">
          <a:solidFill>
            <a:schemeClr val="accent1"/>
          </a:solidFill>
          <a:latin typeface="News Gothic MT" charset="0"/>
          <a:ea typeface="新細明體" charset="0"/>
          <a:cs typeface="新細明體" charset="0"/>
        </a:defRPr>
      </a:lvl9pPr>
    </p:titleStyle>
    <p:bodyStyle>
      <a:lvl1pPr marL="349250" indent="-349250" algn="l" rtl="0" fontAlgn="base">
        <a:spcBef>
          <a:spcPts val="2000"/>
        </a:spcBef>
        <a:spcAft>
          <a:spcPct val="0"/>
        </a:spcAft>
        <a:buClr>
          <a:srgbClr val="6FB7D7"/>
        </a:buClr>
        <a:buSzPct val="110000"/>
        <a:buFont typeface="Wingdings 2" panose="05020102010507070707" pitchFamily="18" charset="2"/>
        <a:buChar char=""/>
        <a:defRPr kumimoji="1" sz="2400" kern="1200">
          <a:solidFill>
            <a:srgbClr val="595959"/>
          </a:solidFill>
          <a:latin typeface="+mn-lt"/>
          <a:ea typeface="PMingLiU" panose="02020500000000000000" pitchFamily="18" charset="-120"/>
          <a:cs typeface="新細明體" charset="0"/>
        </a:defRPr>
      </a:lvl1pPr>
      <a:lvl2pPr marL="685800" indent="-336550" algn="l" rtl="0" fontAlgn="base">
        <a:spcBef>
          <a:spcPts val="600"/>
        </a:spcBef>
        <a:spcAft>
          <a:spcPct val="0"/>
        </a:spcAft>
        <a:buClr>
          <a:srgbClr val="215D77"/>
        </a:buClr>
        <a:buSzPct val="110000"/>
        <a:buFont typeface="Wingdings 2" panose="05020102010507070707" pitchFamily="18" charset="2"/>
        <a:buChar char=""/>
        <a:defRPr kumimoji="1" sz="2200" kern="1200">
          <a:solidFill>
            <a:srgbClr val="595959"/>
          </a:solidFill>
          <a:latin typeface="+mn-lt"/>
          <a:ea typeface="PMingLiU" panose="02020500000000000000" pitchFamily="18" charset="-120"/>
          <a:cs typeface="+mn-cs"/>
        </a:defRPr>
      </a:lvl2pPr>
      <a:lvl3pPr marL="968375" indent="-282575" algn="l" rtl="0" fontAlgn="base">
        <a:spcBef>
          <a:spcPts val="600"/>
        </a:spcBef>
        <a:spcAft>
          <a:spcPct val="0"/>
        </a:spcAft>
        <a:buClr>
          <a:srgbClr val="6FB7D7"/>
        </a:buClr>
        <a:buSzPct val="110000"/>
        <a:buFont typeface="Wingdings 2" panose="05020102010507070707" pitchFamily="18" charset="2"/>
        <a:buChar char=""/>
        <a:defRPr kumimoji="1" sz="2000" kern="1200">
          <a:solidFill>
            <a:srgbClr val="595959"/>
          </a:solidFill>
          <a:latin typeface="+mn-lt"/>
          <a:ea typeface="PMingLiU" panose="02020500000000000000" pitchFamily="18" charset="-120"/>
          <a:cs typeface="+mn-cs"/>
        </a:defRPr>
      </a:lvl3pPr>
      <a:lvl4pPr marL="1263650" indent="-295275" algn="l" rtl="0" fontAlgn="base">
        <a:spcBef>
          <a:spcPts val="600"/>
        </a:spcBef>
        <a:spcAft>
          <a:spcPct val="0"/>
        </a:spcAft>
        <a:buClr>
          <a:srgbClr val="215D77"/>
        </a:buClr>
        <a:buSzPct val="110000"/>
        <a:buFont typeface="Wingdings 2" panose="05020102010507070707" pitchFamily="18" charset="2"/>
        <a:buChar char=""/>
        <a:defRPr kumimoji="1" kern="1200">
          <a:solidFill>
            <a:srgbClr val="595959"/>
          </a:solidFill>
          <a:latin typeface="+mn-lt"/>
          <a:ea typeface="PMingLiU" panose="02020500000000000000" pitchFamily="18" charset="-120"/>
          <a:cs typeface="+mn-cs"/>
        </a:defRPr>
      </a:lvl4pPr>
      <a:lvl5pPr marL="1546225" indent="-282575" algn="l" rtl="0" fontAlgn="base">
        <a:spcBef>
          <a:spcPts val="600"/>
        </a:spcBef>
        <a:spcAft>
          <a:spcPct val="0"/>
        </a:spcAft>
        <a:buClr>
          <a:srgbClr val="6FB7D7"/>
        </a:buClr>
        <a:buSzPct val="110000"/>
        <a:buFont typeface="Wingdings 2" panose="05020102010507070707" pitchFamily="18" charset="2"/>
        <a:buChar char=""/>
        <a:defRPr kumimoji="1" kern="1200">
          <a:solidFill>
            <a:srgbClr val="595959"/>
          </a:solidFill>
          <a:latin typeface="+mn-lt"/>
          <a:ea typeface="PMingLiU" panose="02020500000000000000" pitchFamily="18" charset="-120"/>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g"/><Relationship Id="rId2" Type="http://schemas.openxmlformats.org/officeDocument/2006/relationships/image" Target="../media/image17.jp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3.png"/><Relationship Id="rId2" Type="http://schemas.openxmlformats.org/officeDocument/2006/relationships/tags" Target="../tags/tag8.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9.wmf"/><Relationship Id="rId2" Type="http://schemas.openxmlformats.org/officeDocument/2006/relationships/slideLayout" Target="../slideLayouts/slideLayout45.xml"/><Relationship Id="rId1" Type="http://schemas.openxmlformats.org/officeDocument/2006/relationships/vmlDrawing" Target="../drawings/vmlDrawing2.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audio" Target="../media/audio2.wav"/></Relationships>
</file>

<file path=ppt/slides/_rels/slide37.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0.wmf"/><Relationship Id="rId2" Type="http://schemas.openxmlformats.org/officeDocument/2006/relationships/slideLayout" Target="../slideLayouts/slideLayout5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1.w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3.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6.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8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65.xml"/><Relationship Id="rId1" Type="http://schemas.openxmlformats.org/officeDocument/2006/relationships/tags" Target="../tags/tag10.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53.png"/><Relationship Id="rId7" Type="http://schemas.openxmlformats.org/officeDocument/2006/relationships/oleObject" Target="../embeddings/oleObject10.bin"/><Relationship Id="rId2" Type="http://schemas.openxmlformats.org/officeDocument/2006/relationships/slideLayout" Target="../slideLayouts/slideLayout68.xml"/><Relationship Id="rId1" Type="http://schemas.openxmlformats.org/officeDocument/2006/relationships/vmlDrawing" Target="../drawings/vmlDrawing5.vml"/><Relationship Id="rId6" Type="http://schemas.openxmlformats.org/officeDocument/2006/relationships/image" Target="../media/image51.wmf"/><Relationship Id="rId5" Type="http://schemas.openxmlformats.org/officeDocument/2006/relationships/oleObject" Target="../embeddings/oleObject9.bin"/><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57.wmf"/><Relationship Id="rId5" Type="http://schemas.openxmlformats.org/officeDocument/2006/relationships/oleObject" Target="../embeddings/oleObject12.bin"/><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59.wmf"/><Relationship Id="rId5" Type="http://schemas.openxmlformats.org/officeDocument/2006/relationships/oleObject" Target="../embeddings/oleObject13.bin"/><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61.wmf"/><Relationship Id="rId5" Type="http://schemas.openxmlformats.org/officeDocument/2006/relationships/oleObject" Target="../embeddings/oleObject14.bin"/><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65.xml"/><Relationship Id="rId1" Type="http://schemas.openxmlformats.org/officeDocument/2006/relationships/tags" Target="../tags/tag15.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65.xml"/><Relationship Id="rId1" Type="http://schemas.openxmlformats.org/officeDocument/2006/relationships/tags" Target="../tags/tag1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65.wmf"/><Relationship Id="rId5" Type="http://schemas.openxmlformats.org/officeDocument/2006/relationships/oleObject" Target="../embeddings/oleObject15.bin"/><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66.wmf"/><Relationship Id="rId5" Type="http://schemas.openxmlformats.org/officeDocument/2006/relationships/oleObject" Target="../embeddings/oleObject16.bin"/><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65.xml"/><Relationship Id="rId1" Type="http://schemas.openxmlformats.org/officeDocument/2006/relationships/tags" Target="../tags/tag19.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65.xml"/><Relationship Id="rId1" Type="http://schemas.openxmlformats.org/officeDocument/2006/relationships/tags" Target="../tags/tag20.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65.xml"/><Relationship Id="rId1" Type="http://schemas.openxmlformats.org/officeDocument/2006/relationships/tags" Target="../tags/tag21.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65.xml"/><Relationship Id="rId1" Type="http://schemas.openxmlformats.org/officeDocument/2006/relationships/tags" Target="../tags/tag2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67.png"/><Relationship Id="rId5" Type="http://schemas.openxmlformats.org/officeDocument/2006/relationships/image" Target="../media/image68.wmf"/><Relationship Id="rId4"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65.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65.xml"/><Relationship Id="rId1" Type="http://schemas.openxmlformats.org/officeDocument/2006/relationships/tags" Target="../tags/tag2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image" Target="../media/image70.png"/><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oleObject" Target="../embeddings/oleObject18.bin"/></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5.xml"/><Relationship Id="rId1" Type="http://schemas.openxmlformats.org/officeDocument/2006/relationships/tags" Target="../tags/tag2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5.xml"/><Relationship Id="rId1" Type="http://schemas.openxmlformats.org/officeDocument/2006/relationships/tags" Target="../tags/tag28.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5.xml"/><Relationship Id="rId1" Type="http://schemas.openxmlformats.org/officeDocument/2006/relationships/tags" Target="../tags/tag2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image" Target="../media/image71.png"/><Relationship Id="rId5" Type="http://schemas.openxmlformats.org/officeDocument/2006/relationships/image" Target="../media/image72.wmf"/><Relationship Id="rId4" Type="http://schemas.openxmlformats.org/officeDocument/2006/relationships/oleObject" Target="../embeddings/oleObject19.bin"/></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65.xml"/><Relationship Id="rId1" Type="http://schemas.openxmlformats.org/officeDocument/2006/relationships/tags" Target="../tags/tag3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tags" Target="../tags/tag3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33.xml"/><Relationship Id="rId1" Type="http://schemas.openxmlformats.org/officeDocument/2006/relationships/vmlDrawing" Target="../drawings/vmlDrawing15.vml"/><Relationship Id="rId6" Type="http://schemas.openxmlformats.org/officeDocument/2006/relationships/image" Target="../media/image74.png"/><Relationship Id="rId5" Type="http://schemas.openxmlformats.org/officeDocument/2006/relationships/image" Target="../media/image73.wmf"/><Relationship Id="rId4" Type="http://schemas.openxmlformats.org/officeDocument/2006/relationships/oleObject" Target="../embeddings/oleObject20.bin"/></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65.xml"/><Relationship Id="rId1" Type="http://schemas.openxmlformats.org/officeDocument/2006/relationships/tags" Target="../tags/tag3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35.xml"/><Relationship Id="rId1" Type="http://schemas.openxmlformats.org/officeDocument/2006/relationships/vmlDrawing" Target="../drawings/vmlDrawing16.vml"/><Relationship Id="rId6" Type="http://schemas.openxmlformats.org/officeDocument/2006/relationships/image" Target="../media/image74.png"/><Relationship Id="rId5" Type="http://schemas.openxmlformats.org/officeDocument/2006/relationships/image" Target="../media/image75.wmf"/><Relationship Id="rId4" Type="http://schemas.openxmlformats.org/officeDocument/2006/relationships/oleObject" Target="../embeddings/oleObject21.bin"/></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65.xml"/><Relationship Id="rId1" Type="http://schemas.openxmlformats.org/officeDocument/2006/relationships/tags" Target="../tags/tag3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tags" Target="../tags/tag37.xml"/><Relationship Id="rId1" Type="http://schemas.openxmlformats.org/officeDocument/2006/relationships/vmlDrawing" Target="../drawings/vmlDrawing17.vml"/><Relationship Id="rId6" Type="http://schemas.openxmlformats.org/officeDocument/2006/relationships/image" Target="../media/image74.png"/><Relationship Id="rId5" Type="http://schemas.openxmlformats.org/officeDocument/2006/relationships/image" Target="../media/image76.wmf"/><Relationship Id="rId4" Type="http://schemas.openxmlformats.org/officeDocument/2006/relationships/oleObject" Target="../embeddings/oleObject22.bin"/></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2736" y="332656"/>
            <a:ext cx="7772400" cy="1143000"/>
          </a:xfrm>
        </p:spPr>
        <p:txBody>
          <a:bodyPr anchor="ctr">
            <a:normAutofit/>
          </a:bodyPr>
          <a:lstStyle/>
          <a:p>
            <a:pPr algn="ctr"/>
            <a:r>
              <a:rPr lang="tr-TR" altLang="tr-TR" sz="3600" dirty="0" err="1" smtClean="0">
                <a:latin typeface="Comic Sans MS" panose="030F0702030302020204" pitchFamily="66" charset="0"/>
              </a:rPr>
              <a:t>Introduction</a:t>
            </a:r>
            <a:r>
              <a:rPr lang="tr-TR" altLang="tr-TR" sz="3600" dirty="0" smtClean="0">
                <a:latin typeface="Comic Sans MS" panose="030F0702030302020204" pitchFamily="66" charset="0"/>
              </a:rPr>
              <a:t> </a:t>
            </a:r>
            <a:r>
              <a:rPr lang="tr-TR" altLang="tr-TR" sz="3600" dirty="0" err="1" smtClean="0">
                <a:latin typeface="Comic Sans MS" panose="030F0702030302020204" pitchFamily="66" charset="0"/>
              </a:rPr>
              <a:t>to</a:t>
            </a:r>
            <a:r>
              <a:rPr lang="tr-TR" altLang="tr-TR" sz="3600" dirty="0" smtClean="0">
                <a:latin typeface="Comic Sans MS" panose="030F0702030302020204" pitchFamily="66" charset="0"/>
              </a:rPr>
              <a:t> </a:t>
            </a:r>
            <a:r>
              <a:rPr lang="tr-TR" altLang="tr-TR" sz="3600" dirty="0" err="1" smtClean="0">
                <a:latin typeface="Comic Sans MS" panose="030F0702030302020204" pitchFamily="66" charset="0"/>
              </a:rPr>
              <a:t>Electronics</a:t>
            </a:r>
            <a:r>
              <a:rPr lang="tr-TR" altLang="tr-TR" sz="3600" dirty="0" smtClean="0">
                <a:latin typeface="Comic Sans MS" panose="030F0702030302020204" pitchFamily="66" charset="0"/>
              </a:rPr>
              <a:t/>
            </a:r>
            <a:br>
              <a:rPr lang="tr-TR" altLang="tr-TR" sz="3600" dirty="0" smtClean="0">
                <a:latin typeface="Comic Sans MS" panose="030F0702030302020204" pitchFamily="66" charset="0"/>
              </a:rPr>
            </a:br>
            <a:r>
              <a:rPr lang="tr-TR" altLang="tr-TR" sz="3300" dirty="0" smtClean="0">
                <a:latin typeface="Comic Sans MS" panose="030F0702030302020204" pitchFamily="66" charset="0"/>
              </a:rPr>
              <a:t>EHB222E</a:t>
            </a:r>
            <a:endParaRPr lang="en-US" altLang="tr-TR" sz="4800" dirty="0">
              <a:latin typeface="Comic Sans MS" panose="030F0702030302020204" pitchFamily="66" charset="0"/>
            </a:endParaRPr>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111105" y="4333494"/>
            <a:ext cx="2665019" cy="1776338"/>
          </a:xfrm>
          <a:prstGeom prst="round2DiagRect">
            <a:avLst>
              <a:gd name="adj1" fmla="val 16667"/>
              <a:gd name="adj2" fmla="val 25965"/>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72" y="1917493"/>
            <a:ext cx="3131840" cy="1761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286285" y="4333494"/>
            <a:ext cx="2533829" cy="1948515"/>
          </a:xfrm>
          <a:prstGeom prst="ellipse">
            <a:avLst/>
          </a:prstGeom>
          <a:ln>
            <a:noFill/>
          </a:ln>
          <a:effectLst>
            <a:softEdge rad="112500"/>
          </a:effec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600" y="1788482"/>
            <a:ext cx="3043870" cy="20196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8758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663A49D-DDEC-45A5-89A0-18921C09BF05}" type="slidenum">
              <a:rPr lang="en-GB" altLang="en-US" sz="1400">
                <a:solidFill>
                  <a:prstClr val="black"/>
                </a:solidFill>
              </a:rPr>
              <a:pPr/>
              <a:t>10</a:t>
            </a:fld>
            <a:endParaRPr lang="en-GB" altLang="en-US" sz="1400">
              <a:solidFill>
                <a:prstClr val="black"/>
              </a:solidFill>
            </a:endParaRPr>
          </a:p>
        </p:txBody>
      </p:sp>
      <p:grpSp>
        <p:nvGrpSpPr>
          <p:cNvPr id="128002" name="Group 2"/>
          <p:cNvGrpSpPr>
            <a:grpSpLocks/>
          </p:cNvGrpSpPr>
          <p:nvPr/>
        </p:nvGrpSpPr>
        <p:grpSpPr bwMode="auto">
          <a:xfrm>
            <a:off x="762000" y="2971800"/>
            <a:ext cx="7162800" cy="533400"/>
            <a:chOff x="1488" y="1728"/>
            <a:chExt cx="4512" cy="336"/>
          </a:xfrm>
        </p:grpSpPr>
        <p:sp>
          <p:nvSpPr>
            <p:cNvPr id="26637" name="Oval 3"/>
            <p:cNvSpPr>
              <a:spLocks noChangeArrowheads="1"/>
            </p:cNvSpPr>
            <p:nvPr/>
          </p:nvSpPr>
          <p:spPr bwMode="auto">
            <a:xfrm>
              <a:off x="1488" y="1824"/>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38" name="Oval 4"/>
            <p:cNvSpPr>
              <a:spLocks noChangeArrowheads="1"/>
            </p:cNvSpPr>
            <p:nvPr/>
          </p:nvSpPr>
          <p:spPr bwMode="auto">
            <a:xfrm>
              <a:off x="1680"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39" name="Oval 5"/>
            <p:cNvSpPr>
              <a:spLocks noChangeArrowheads="1"/>
            </p:cNvSpPr>
            <p:nvPr/>
          </p:nvSpPr>
          <p:spPr bwMode="auto">
            <a:xfrm>
              <a:off x="1872"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0" name="Oval 6"/>
            <p:cNvSpPr>
              <a:spLocks noChangeArrowheads="1"/>
            </p:cNvSpPr>
            <p:nvPr/>
          </p:nvSpPr>
          <p:spPr bwMode="auto">
            <a:xfrm>
              <a:off x="2064"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1" name="Oval 7"/>
            <p:cNvSpPr>
              <a:spLocks noChangeArrowheads="1"/>
            </p:cNvSpPr>
            <p:nvPr/>
          </p:nvSpPr>
          <p:spPr bwMode="auto">
            <a:xfrm>
              <a:off x="2256"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2" name="Oval 8"/>
            <p:cNvSpPr>
              <a:spLocks noChangeArrowheads="1"/>
            </p:cNvSpPr>
            <p:nvPr/>
          </p:nvSpPr>
          <p:spPr bwMode="auto">
            <a:xfrm>
              <a:off x="2448" y="1920"/>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3" name="Oval 9"/>
            <p:cNvSpPr>
              <a:spLocks noChangeArrowheads="1"/>
            </p:cNvSpPr>
            <p:nvPr/>
          </p:nvSpPr>
          <p:spPr bwMode="auto">
            <a:xfrm>
              <a:off x="2592"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4" name="Oval 10"/>
            <p:cNvSpPr>
              <a:spLocks noChangeArrowheads="1"/>
            </p:cNvSpPr>
            <p:nvPr/>
          </p:nvSpPr>
          <p:spPr bwMode="auto">
            <a:xfrm>
              <a:off x="2784"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5" name="Oval 11"/>
            <p:cNvSpPr>
              <a:spLocks noChangeArrowheads="1"/>
            </p:cNvSpPr>
            <p:nvPr/>
          </p:nvSpPr>
          <p:spPr bwMode="auto">
            <a:xfrm>
              <a:off x="2976"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6" name="Oval 12"/>
            <p:cNvSpPr>
              <a:spLocks noChangeArrowheads="1"/>
            </p:cNvSpPr>
            <p:nvPr/>
          </p:nvSpPr>
          <p:spPr bwMode="auto">
            <a:xfrm>
              <a:off x="3168"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7" name="Oval 13"/>
            <p:cNvSpPr>
              <a:spLocks noChangeArrowheads="1"/>
            </p:cNvSpPr>
            <p:nvPr/>
          </p:nvSpPr>
          <p:spPr bwMode="auto">
            <a:xfrm>
              <a:off x="3360"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8" name="Oval 14"/>
            <p:cNvSpPr>
              <a:spLocks noChangeArrowheads="1"/>
            </p:cNvSpPr>
            <p:nvPr/>
          </p:nvSpPr>
          <p:spPr bwMode="auto">
            <a:xfrm>
              <a:off x="3552"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49" name="Oval 15"/>
            <p:cNvSpPr>
              <a:spLocks noChangeArrowheads="1"/>
            </p:cNvSpPr>
            <p:nvPr/>
          </p:nvSpPr>
          <p:spPr bwMode="auto">
            <a:xfrm>
              <a:off x="3744"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0" name="Oval 16"/>
            <p:cNvSpPr>
              <a:spLocks noChangeArrowheads="1"/>
            </p:cNvSpPr>
            <p:nvPr/>
          </p:nvSpPr>
          <p:spPr bwMode="auto">
            <a:xfrm>
              <a:off x="3936"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1" name="Oval 17"/>
            <p:cNvSpPr>
              <a:spLocks noChangeArrowheads="1"/>
            </p:cNvSpPr>
            <p:nvPr/>
          </p:nvSpPr>
          <p:spPr bwMode="auto">
            <a:xfrm>
              <a:off x="4128"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2" name="Oval 18"/>
            <p:cNvSpPr>
              <a:spLocks noChangeArrowheads="1"/>
            </p:cNvSpPr>
            <p:nvPr/>
          </p:nvSpPr>
          <p:spPr bwMode="auto">
            <a:xfrm>
              <a:off x="4320"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3" name="Oval 19"/>
            <p:cNvSpPr>
              <a:spLocks noChangeArrowheads="1"/>
            </p:cNvSpPr>
            <p:nvPr/>
          </p:nvSpPr>
          <p:spPr bwMode="auto">
            <a:xfrm>
              <a:off x="4512"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4" name="Oval 20"/>
            <p:cNvSpPr>
              <a:spLocks noChangeArrowheads="1"/>
            </p:cNvSpPr>
            <p:nvPr/>
          </p:nvSpPr>
          <p:spPr bwMode="auto">
            <a:xfrm>
              <a:off x="4704"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5" name="Oval 21"/>
            <p:cNvSpPr>
              <a:spLocks noChangeArrowheads="1"/>
            </p:cNvSpPr>
            <p:nvPr/>
          </p:nvSpPr>
          <p:spPr bwMode="auto">
            <a:xfrm>
              <a:off x="4896" y="1776"/>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6" name="Oval 22"/>
            <p:cNvSpPr>
              <a:spLocks noChangeArrowheads="1"/>
            </p:cNvSpPr>
            <p:nvPr/>
          </p:nvSpPr>
          <p:spPr bwMode="auto">
            <a:xfrm>
              <a:off x="5088"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7" name="Oval 23"/>
            <p:cNvSpPr>
              <a:spLocks noChangeArrowheads="1"/>
            </p:cNvSpPr>
            <p:nvPr/>
          </p:nvSpPr>
          <p:spPr bwMode="auto">
            <a:xfrm>
              <a:off x="5280"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8" name="Oval 24"/>
            <p:cNvSpPr>
              <a:spLocks noChangeArrowheads="1"/>
            </p:cNvSpPr>
            <p:nvPr/>
          </p:nvSpPr>
          <p:spPr bwMode="auto">
            <a:xfrm>
              <a:off x="5472"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59" name="Oval 25"/>
            <p:cNvSpPr>
              <a:spLocks noChangeArrowheads="1"/>
            </p:cNvSpPr>
            <p:nvPr/>
          </p:nvSpPr>
          <p:spPr bwMode="auto">
            <a:xfrm>
              <a:off x="5664" y="1728"/>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sp>
          <p:nvSpPr>
            <p:cNvPr id="26660" name="Oval 26"/>
            <p:cNvSpPr>
              <a:spLocks noChangeArrowheads="1"/>
            </p:cNvSpPr>
            <p:nvPr/>
          </p:nvSpPr>
          <p:spPr bwMode="auto">
            <a:xfrm>
              <a:off x="5856" y="1872"/>
              <a:ext cx="144" cy="144"/>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a:solidFill>
                    <a:prstClr val="black"/>
                  </a:solidFill>
                  <a:latin typeface="Comic Sans MS" panose="030F0702030302020204" pitchFamily="66" charset="0"/>
                </a:rPr>
                <a:t>-</a:t>
              </a:r>
            </a:p>
          </p:txBody>
        </p:sp>
      </p:grpSp>
      <p:grpSp>
        <p:nvGrpSpPr>
          <p:cNvPr id="128027" name="Group 27"/>
          <p:cNvGrpSpPr>
            <a:grpSpLocks/>
          </p:cNvGrpSpPr>
          <p:nvPr/>
        </p:nvGrpSpPr>
        <p:grpSpPr bwMode="auto">
          <a:xfrm>
            <a:off x="914400" y="3875088"/>
            <a:ext cx="4025900" cy="519112"/>
            <a:chOff x="576" y="2441"/>
            <a:chExt cx="2536" cy="327"/>
          </a:xfrm>
        </p:grpSpPr>
        <p:sp>
          <p:nvSpPr>
            <p:cNvPr id="26635" name="Text Box 28"/>
            <p:cNvSpPr txBox="1">
              <a:spLocks noChangeArrowheads="1"/>
            </p:cNvSpPr>
            <p:nvPr/>
          </p:nvSpPr>
          <p:spPr bwMode="auto">
            <a:xfrm>
              <a:off x="1314" y="2441"/>
              <a:ext cx="179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dirty="0">
                  <a:solidFill>
                    <a:prstClr val="black"/>
                  </a:solidFill>
                  <a:latin typeface="Comic Sans MS" panose="030F0702030302020204" pitchFamily="66" charset="0"/>
                </a:rPr>
                <a:t>electron motion</a:t>
              </a:r>
            </a:p>
          </p:txBody>
        </p:sp>
        <p:sp>
          <p:nvSpPr>
            <p:cNvPr id="26636" name="Line 29"/>
            <p:cNvSpPr>
              <a:spLocks noChangeShapeType="1"/>
            </p:cNvSpPr>
            <p:nvPr/>
          </p:nvSpPr>
          <p:spPr bwMode="auto">
            <a:xfrm flipH="1">
              <a:off x="576" y="2592"/>
              <a:ext cx="672" cy="0"/>
            </a:xfrm>
            <a:prstGeom prst="line">
              <a:avLst/>
            </a:prstGeom>
            <a:noFill/>
            <a:ln w="762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grpSp>
      <p:grpSp>
        <p:nvGrpSpPr>
          <p:cNvPr id="128030" name="Group 30"/>
          <p:cNvGrpSpPr>
            <a:grpSpLocks/>
          </p:cNvGrpSpPr>
          <p:nvPr/>
        </p:nvGrpSpPr>
        <p:grpSpPr bwMode="auto">
          <a:xfrm>
            <a:off x="2079625" y="4552954"/>
            <a:ext cx="5692775" cy="523876"/>
            <a:chOff x="1310" y="2868"/>
            <a:chExt cx="3586" cy="330"/>
          </a:xfrm>
        </p:grpSpPr>
        <p:sp>
          <p:nvSpPr>
            <p:cNvPr id="26633" name="Text Box 31"/>
            <p:cNvSpPr txBox="1">
              <a:spLocks noChangeArrowheads="1"/>
            </p:cNvSpPr>
            <p:nvPr/>
          </p:nvSpPr>
          <p:spPr bwMode="auto">
            <a:xfrm>
              <a:off x="1310" y="2868"/>
              <a:ext cx="289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800" dirty="0">
                  <a:solidFill>
                    <a:prstClr val="black"/>
                  </a:solidFill>
                  <a:latin typeface="Comic Sans MS" panose="030F0702030302020204" pitchFamily="66" charset="0"/>
                </a:rPr>
                <a:t>positive current direction</a:t>
              </a:r>
            </a:p>
          </p:txBody>
        </p:sp>
        <p:sp>
          <p:nvSpPr>
            <p:cNvPr id="26634" name="Line 32"/>
            <p:cNvSpPr>
              <a:spLocks noChangeShapeType="1"/>
            </p:cNvSpPr>
            <p:nvPr/>
          </p:nvSpPr>
          <p:spPr bwMode="auto">
            <a:xfrm>
              <a:off x="4224" y="3060"/>
              <a:ext cx="672" cy="0"/>
            </a:xfrm>
            <a:prstGeom prst="line">
              <a:avLst/>
            </a:prstGeom>
            <a:noFill/>
            <a:ln w="7620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grpSp>
      <p:sp>
        <p:nvSpPr>
          <p:cNvPr id="26630" name="Text Box 33"/>
          <p:cNvSpPr txBox="1">
            <a:spLocks noChangeArrowheads="1"/>
          </p:cNvSpPr>
          <p:nvPr/>
        </p:nvSpPr>
        <p:spPr bwMode="auto">
          <a:xfrm>
            <a:off x="425450" y="423640"/>
            <a:ext cx="7499350" cy="641350"/>
          </a:xfrm>
          <a:prstGeom prst="rect">
            <a:avLst/>
          </a:prstGeom>
          <a:solidFill>
            <a:schemeClr val="bg1"/>
          </a:solidFill>
          <a:ln>
            <a:noFill/>
          </a:ln>
          <a:effectLst/>
          <a:extLst/>
        </p:spPr>
        <p:txBody>
          <a:bodyPr vert="horz" wrap="square" lIns="91440" tIns="45720" rIns="91440" bIns="45720" rtlCol="0" anchor="ctr">
            <a:spAutoFit/>
          </a:bodyPr>
          <a:lstStyle>
            <a:defPPr>
              <a:defRPr lang="tr-TR"/>
            </a:defPPr>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Sign Convention for Current Flow</a:t>
            </a:r>
          </a:p>
        </p:txBody>
      </p:sp>
      <p:sp>
        <p:nvSpPr>
          <p:cNvPr id="128034" name="Text Box 34"/>
          <p:cNvSpPr txBox="1">
            <a:spLocks noChangeArrowheads="1"/>
          </p:cNvSpPr>
          <p:nvPr/>
        </p:nvSpPr>
        <p:spPr bwMode="auto">
          <a:xfrm>
            <a:off x="1141413" y="1420813"/>
            <a:ext cx="49808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2400" dirty="0">
                <a:solidFill>
                  <a:prstClr val="black"/>
                </a:solidFill>
                <a:latin typeface="Comic Sans MS" panose="030F0702030302020204" pitchFamily="66" charset="0"/>
              </a:rPr>
              <a:t> Electrons carry negative charge</a:t>
            </a:r>
          </a:p>
        </p:txBody>
      </p:sp>
      <p:sp>
        <p:nvSpPr>
          <p:cNvPr id="128035" name="Text Box 35"/>
          <p:cNvSpPr txBox="1">
            <a:spLocks noChangeArrowheads="1"/>
          </p:cNvSpPr>
          <p:nvPr/>
        </p:nvSpPr>
        <p:spPr bwMode="auto">
          <a:xfrm>
            <a:off x="1141413" y="2030413"/>
            <a:ext cx="67345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2400" dirty="0">
                <a:solidFill>
                  <a:prstClr val="black"/>
                </a:solidFill>
                <a:latin typeface="Comic Sans MS" panose="030F0702030302020204" pitchFamily="66" charset="0"/>
              </a:rPr>
              <a:t> Positive current flow is in opposite direction</a:t>
            </a:r>
          </a:p>
        </p:txBody>
      </p:sp>
    </p:spTree>
    <p:custDataLst>
      <p:tags r:id="rId1"/>
    </p:custDataLst>
    <p:extLst>
      <p:ext uri="{BB962C8B-B14F-4D97-AF65-F5344CB8AC3E}">
        <p14:creationId xmlns:p14="http://schemas.microsoft.com/office/powerpoint/2010/main" val="3066282773"/>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9D36BB5-549B-4ED7-B933-74848D6308E5}" type="slidenum">
              <a:rPr lang="en-GB" altLang="en-US" sz="1400">
                <a:solidFill>
                  <a:prstClr val="black"/>
                </a:solidFill>
              </a:rPr>
              <a:pPr/>
              <a:t>11</a:t>
            </a:fld>
            <a:endParaRPr lang="en-GB" altLang="en-US" sz="1400">
              <a:solidFill>
                <a:prstClr val="black"/>
              </a:solidFill>
            </a:endParaRPr>
          </a:p>
        </p:txBody>
      </p:sp>
      <p:sp>
        <p:nvSpPr>
          <p:cNvPr id="34819" name="Rectangle 2"/>
          <p:cNvSpPr>
            <a:spLocks noGrp="1" noChangeArrowheads="1"/>
          </p:cNvSpPr>
          <p:nvPr>
            <p:ph type="title"/>
          </p:nvPr>
        </p:nvSpPr>
        <p:spPr>
          <a:xfrm>
            <a:off x="217488" y="211624"/>
            <a:ext cx="3527425" cy="523220"/>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2800" dirty="0">
                <a:effectLst>
                  <a:outerShdw blurRad="38100" dist="38100" dir="2700000" algn="tl">
                    <a:srgbClr val="000000">
                      <a:alpha val="43137"/>
                    </a:srgbClr>
                  </a:outerShdw>
                </a:effectLst>
                <a:ea typeface="+mn-ea"/>
                <a:cs typeface="+mn-cs"/>
              </a:rPr>
              <a:t>Current Flow</a:t>
            </a:r>
          </a:p>
        </p:txBody>
      </p:sp>
      <p:sp>
        <p:nvSpPr>
          <p:cNvPr id="34820" name="Oval 3"/>
          <p:cNvSpPr>
            <a:spLocks noChangeArrowheads="1"/>
          </p:cNvSpPr>
          <p:nvPr/>
        </p:nvSpPr>
        <p:spPr bwMode="auto">
          <a:xfrm>
            <a:off x="2192338"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4821" name="Line 4"/>
          <p:cNvSpPr>
            <a:spLocks noChangeShapeType="1"/>
          </p:cNvSpPr>
          <p:nvPr/>
        </p:nvSpPr>
        <p:spPr bwMode="auto">
          <a:xfrm>
            <a:off x="2509838"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2" name="Line 5"/>
          <p:cNvSpPr>
            <a:spLocks noChangeShapeType="1"/>
          </p:cNvSpPr>
          <p:nvPr/>
        </p:nvSpPr>
        <p:spPr bwMode="auto">
          <a:xfrm flipV="1">
            <a:off x="2509838"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3" name="Line 6"/>
          <p:cNvSpPr>
            <a:spLocks noChangeShapeType="1"/>
          </p:cNvSpPr>
          <p:nvPr/>
        </p:nvSpPr>
        <p:spPr bwMode="auto">
          <a:xfrm>
            <a:off x="2503488"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4" name="Line 7"/>
          <p:cNvSpPr>
            <a:spLocks noChangeShapeType="1"/>
          </p:cNvSpPr>
          <p:nvPr/>
        </p:nvSpPr>
        <p:spPr bwMode="auto">
          <a:xfrm>
            <a:off x="5032375"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5" name="Rectangle 8"/>
          <p:cNvSpPr>
            <a:spLocks noChangeArrowheads="1"/>
          </p:cNvSpPr>
          <p:nvPr/>
        </p:nvSpPr>
        <p:spPr bwMode="auto">
          <a:xfrm rot="-5400000">
            <a:off x="5148263"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26" name="Line 9"/>
          <p:cNvSpPr>
            <a:spLocks noChangeShapeType="1"/>
          </p:cNvSpPr>
          <p:nvPr/>
        </p:nvSpPr>
        <p:spPr bwMode="auto">
          <a:xfrm flipV="1">
            <a:off x="5580063"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7" name="Line 10"/>
          <p:cNvSpPr>
            <a:spLocks noChangeShapeType="1"/>
          </p:cNvSpPr>
          <p:nvPr/>
        </p:nvSpPr>
        <p:spPr bwMode="auto">
          <a:xfrm>
            <a:off x="5580063"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28" name="Rectangle 11"/>
          <p:cNvSpPr>
            <a:spLocks noChangeArrowheads="1"/>
          </p:cNvSpPr>
          <p:nvPr/>
        </p:nvSpPr>
        <p:spPr bwMode="auto">
          <a:xfrm rot="-5400000">
            <a:off x="6134100"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29" name="Rectangle 12"/>
          <p:cNvSpPr>
            <a:spLocks noChangeArrowheads="1"/>
          </p:cNvSpPr>
          <p:nvPr/>
        </p:nvSpPr>
        <p:spPr bwMode="auto">
          <a:xfrm rot="-5400000">
            <a:off x="6137275"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4830" name="Line 13"/>
          <p:cNvSpPr>
            <a:spLocks noChangeShapeType="1"/>
          </p:cNvSpPr>
          <p:nvPr/>
        </p:nvSpPr>
        <p:spPr bwMode="auto">
          <a:xfrm flipH="1">
            <a:off x="6570663"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1" name="Line 14"/>
          <p:cNvSpPr>
            <a:spLocks noChangeShapeType="1"/>
          </p:cNvSpPr>
          <p:nvPr/>
        </p:nvSpPr>
        <p:spPr bwMode="auto">
          <a:xfrm flipH="1" flipV="1">
            <a:off x="6575425"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2" name="Line 15"/>
          <p:cNvSpPr>
            <a:spLocks noChangeShapeType="1"/>
          </p:cNvSpPr>
          <p:nvPr/>
        </p:nvSpPr>
        <p:spPr bwMode="auto">
          <a:xfrm>
            <a:off x="2501900"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3" name="Line 16"/>
          <p:cNvSpPr>
            <a:spLocks noChangeShapeType="1"/>
          </p:cNvSpPr>
          <p:nvPr/>
        </p:nvSpPr>
        <p:spPr bwMode="auto">
          <a:xfrm flipV="1">
            <a:off x="2508250"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4834" name="Rectangle 17"/>
          <p:cNvSpPr>
            <a:spLocks noChangeArrowheads="1"/>
          </p:cNvSpPr>
          <p:nvPr/>
        </p:nvSpPr>
        <p:spPr bwMode="auto">
          <a:xfrm>
            <a:off x="4175125"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135187" name="Text Box 19"/>
          <p:cNvSpPr txBox="1">
            <a:spLocks noChangeArrowheads="1"/>
          </p:cNvSpPr>
          <p:nvPr/>
        </p:nvSpPr>
        <p:spPr bwMode="auto">
          <a:xfrm>
            <a:off x="1098442" y="1458511"/>
            <a:ext cx="688361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dirty="0">
                <a:solidFill>
                  <a:prstClr val="black"/>
                </a:solidFill>
                <a:latin typeface="Comic Sans MS" panose="030F0702030302020204" pitchFamily="66" charset="0"/>
              </a:rPr>
              <a:t> The </a:t>
            </a:r>
            <a:r>
              <a:rPr lang="en-US" altLang="en-US" dirty="0">
                <a:solidFill>
                  <a:srgbClr val="0000FF"/>
                </a:solidFill>
                <a:latin typeface="Comic Sans MS" panose="030F0702030302020204" pitchFamily="66" charset="0"/>
              </a:rPr>
              <a:t>direction</a:t>
            </a:r>
            <a:r>
              <a:rPr lang="en-US" altLang="en-US" dirty="0">
                <a:solidFill>
                  <a:prstClr val="black"/>
                </a:solidFill>
                <a:latin typeface="Comic Sans MS" panose="030F0702030302020204" pitchFamily="66" charset="0"/>
              </a:rPr>
              <a:t> of current flow is indicated by an arrow.</a:t>
            </a:r>
          </a:p>
        </p:txBody>
      </p:sp>
      <p:sp>
        <p:nvSpPr>
          <p:cNvPr id="135188" name="Text Box 20"/>
          <p:cNvSpPr txBox="1">
            <a:spLocks noChangeArrowheads="1"/>
          </p:cNvSpPr>
          <p:nvPr/>
        </p:nvSpPr>
        <p:spPr bwMode="auto">
          <a:xfrm>
            <a:off x="906463" y="5624513"/>
            <a:ext cx="5735866"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Note: The </a:t>
            </a:r>
            <a:r>
              <a:rPr lang="en-US" altLang="en-US" b="1" dirty="0">
                <a:solidFill>
                  <a:srgbClr val="990000"/>
                </a:solidFill>
                <a:latin typeface="Comic Sans MS" panose="030F0702030302020204" pitchFamily="66" charset="0"/>
              </a:rPr>
              <a:t>voltage sources</a:t>
            </a:r>
            <a:r>
              <a:rPr lang="en-US" altLang="en-US" dirty="0">
                <a:solidFill>
                  <a:prstClr val="black"/>
                </a:solidFill>
                <a:latin typeface="Comic Sans MS" panose="030F0702030302020204" pitchFamily="66" charset="0"/>
              </a:rPr>
              <a:t> in the </a:t>
            </a:r>
            <a:r>
              <a:rPr lang="tr-TR" altLang="en-US" dirty="0" err="1" smtClean="0">
                <a:solidFill>
                  <a:prstClr val="black"/>
                </a:solidFill>
                <a:latin typeface="Comic Sans MS" panose="030F0702030302020204" pitchFamily="66" charset="0"/>
              </a:rPr>
              <a:t>circuit</a:t>
            </a:r>
            <a:r>
              <a:rPr lang="en-US" altLang="en-US" dirty="0" smtClean="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flow</a:t>
            </a:r>
            <a:br>
              <a:rPr lang="en-US" altLang="en-US" dirty="0">
                <a:solidFill>
                  <a:prstClr val="black"/>
                </a:solidFill>
                <a:latin typeface="Comic Sans MS" panose="030F0702030302020204" pitchFamily="66" charset="0"/>
              </a:rPr>
            </a:br>
            <a:r>
              <a:rPr lang="en-US" altLang="en-US" dirty="0" smtClean="0">
                <a:solidFill>
                  <a:prstClr val="black"/>
                </a:solidFill>
                <a:latin typeface="Comic Sans MS" panose="030F0702030302020204" pitchFamily="66" charset="0"/>
              </a:rPr>
              <a:t>current </a:t>
            </a:r>
            <a:r>
              <a:rPr lang="en-US" altLang="en-US" dirty="0">
                <a:solidFill>
                  <a:prstClr val="black"/>
                </a:solidFill>
                <a:latin typeface="Comic Sans MS" panose="030F0702030302020204" pitchFamily="66" charset="0"/>
              </a:rPr>
              <a:t>through </a:t>
            </a:r>
            <a:r>
              <a:rPr lang="tr-TR" altLang="en-US" dirty="0" err="1" smtClean="0">
                <a:solidFill>
                  <a:prstClr val="black"/>
                </a:solidFill>
                <a:latin typeface="Comic Sans MS" panose="030F0702030302020204" pitchFamily="66" charset="0"/>
              </a:rPr>
              <a:t>nodes</a:t>
            </a:r>
            <a:r>
              <a:rPr lang="tr-TR" altLang="en-US" dirty="0" smtClean="0">
                <a:solidFill>
                  <a:prstClr val="black"/>
                </a:solidFill>
                <a:latin typeface="Comic Sans MS" panose="030F0702030302020204" pitchFamily="66" charset="0"/>
              </a:rPr>
              <a:t> </a:t>
            </a:r>
            <a:r>
              <a:rPr lang="tr-TR" altLang="en-US" dirty="0" err="1" smtClean="0">
                <a:solidFill>
                  <a:prstClr val="black"/>
                </a:solidFill>
                <a:latin typeface="Comic Sans MS" panose="030F0702030302020204" pitchFamily="66" charset="0"/>
              </a:rPr>
              <a:t>and</a:t>
            </a:r>
            <a:r>
              <a:rPr lang="tr-TR" altLang="en-US" dirty="0" smtClean="0">
                <a:solidFill>
                  <a:prstClr val="black"/>
                </a:solidFill>
                <a:latin typeface="Comic Sans MS" panose="030F0702030302020204" pitchFamily="66" charset="0"/>
              </a:rPr>
              <a:t> </a:t>
            </a:r>
            <a:r>
              <a:rPr lang="tr-TR" altLang="en-US" dirty="0" err="1" smtClean="0">
                <a:solidFill>
                  <a:prstClr val="black"/>
                </a:solidFill>
                <a:latin typeface="Comic Sans MS" panose="030F0702030302020204" pitchFamily="66" charset="0"/>
              </a:rPr>
              <a:t>wires</a:t>
            </a:r>
            <a:r>
              <a:rPr lang="en-US" altLang="en-US" dirty="0" smtClean="0">
                <a:solidFill>
                  <a:prstClr val="black"/>
                </a:solidFill>
                <a:latin typeface="Comic Sans MS" panose="030F0702030302020204" pitchFamily="66" charset="0"/>
              </a:rPr>
              <a:t>. </a:t>
            </a:r>
            <a:endParaRPr lang="en-US" altLang="en-US" dirty="0">
              <a:solidFill>
                <a:prstClr val="black"/>
              </a:solidFill>
              <a:latin typeface="Comic Sans MS" panose="030F0702030302020204" pitchFamily="66" charset="0"/>
            </a:endParaRPr>
          </a:p>
        </p:txBody>
      </p:sp>
      <p:sp>
        <p:nvSpPr>
          <p:cNvPr id="135189" name="AutoShape 21"/>
          <p:cNvSpPr>
            <a:spLocks noChangeArrowheads="1"/>
          </p:cNvSpPr>
          <p:nvPr/>
        </p:nvSpPr>
        <p:spPr bwMode="auto">
          <a:xfrm>
            <a:off x="3149600" y="2652187"/>
            <a:ext cx="595313" cy="794802"/>
          </a:xfrm>
          <a:prstGeom prst="rightArrow">
            <a:avLst>
              <a:gd name="adj1" fmla="val 50000"/>
              <a:gd name="adj2" fmla="val 52669"/>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135190" name="AutoShape 22"/>
          <p:cNvSpPr>
            <a:spLocks noChangeArrowheads="1"/>
          </p:cNvSpPr>
          <p:nvPr/>
        </p:nvSpPr>
        <p:spPr bwMode="auto">
          <a:xfrm rot="16200000" flipH="1">
            <a:off x="5272881" y="3030806"/>
            <a:ext cx="595313" cy="794802"/>
          </a:xfrm>
          <a:prstGeom prst="rightArrow">
            <a:avLst>
              <a:gd name="adj1" fmla="val 50000"/>
              <a:gd name="adj2" fmla="val 88443"/>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135191" name="AutoShape 23"/>
          <p:cNvSpPr>
            <a:spLocks noChangeArrowheads="1"/>
          </p:cNvSpPr>
          <p:nvPr/>
        </p:nvSpPr>
        <p:spPr bwMode="auto">
          <a:xfrm rot="16200000" flipH="1">
            <a:off x="6274594" y="3030806"/>
            <a:ext cx="595313" cy="794802"/>
          </a:xfrm>
          <a:prstGeom prst="rightArrow">
            <a:avLst>
              <a:gd name="adj1" fmla="val 50000"/>
              <a:gd name="adj2" fmla="val 88443"/>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4841" name="Group 24"/>
          <p:cNvGrpSpPr>
            <a:grpSpLocks/>
          </p:cNvGrpSpPr>
          <p:nvPr/>
        </p:nvGrpSpPr>
        <p:grpSpPr bwMode="auto">
          <a:xfrm>
            <a:off x="2346325" y="3694113"/>
            <a:ext cx="344488" cy="501650"/>
            <a:chOff x="646" y="2647"/>
            <a:chExt cx="217" cy="316"/>
          </a:xfrm>
        </p:grpSpPr>
        <p:sp>
          <p:nvSpPr>
            <p:cNvPr id="34843" name="Text Box 25"/>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34844" name="Text Box 26"/>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_</a:t>
              </a:r>
            </a:p>
          </p:txBody>
        </p:sp>
      </p:grpSp>
      <p:sp>
        <p:nvSpPr>
          <p:cNvPr id="135195" name="AutoShape 27"/>
          <p:cNvSpPr>
            <a:spLocks noChangeArrowheads="1"/>
          </p:cNvSpPr>
          <p:nvPr/>
        </p:nvSpPr>
        <p:spPr bwMode="auto">
          <a:xfrm flipH="1">
            <a:off x="3271838" y="4128562"/>
            <a:ext cx="595312" cy="794802"/>
          </a:xfrm>
          <a:prstGeom prst="rightArrow">
            <a:avLst>
              <a:gd name="adj1" fmla="val 50000"/>
              <a:gd name="adj2" fmla="val 52668"/>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29" name="Text Box 39"/>
          <p:cNvSpPr txBox="1">
            <a:spLocks noChangeArrowheads="1"/>
          </p:cNvSpPr>
          <p:nvPr/>
        </p:nvSpPr>
        <p:spPr bwMode="auto">
          <a:xfrm>
            <a:off x="134408" y="3282891"/>
            <a:ext cx="2092325" cy="400110"/>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err="1" smtClean="0">
                <a:solidFill>
                  <a:prstClr val="black"/>
                </a:solidFill>
                <a:latin typeface="Comic Sans MS" panose="030F0702030302020204" pitchFamily="66" charset="0"/>
              </a:rPr>
              <a:t>Voltage</a:t>
            </a:r>
            <a:r>
              <a:rPr lang="tr-TR" altLang="en-US" dirty="0" smtClean="0">
                <a:solidFill>
                  <a:prstClr val="black"/>
                </a:solidFill>
                <a:latin typeface="Comic Sans MS" panose="030F0702030302020204" pitchFamily="66" charset="0"/>
              </a:rPr>
              <a:t> Source</a:t>
            </a:r>
            <a:endParaRPr lang="en-US" altLang="en-US" dirty="0">
              <a:solidFill>
                <a:prstClr val="black"/>
              </a:solidFill>
              <a:latin typeface="Comic Sans MS" panose="030F0702030302020204" pitchFamily="66" charset="0"/>
            </a:endParaRPr>
          </a:p>
        </p:txBody>
      </p:sp>
      <p:sp>
        <p:nvSpPr>
          <p:cNvPr id="30" name="Line 42"/>
          <p:cNvSpPr>
            <a:spLocks noChangeShapeType="1"/>
          </p:cNvSpPr>
          <p:nvPr/>
        </p:nvSpPr>
        <p:spPr bwMode="auto">
          <a:xfrm>
            <a:off x="1526938" y="3714299"/>
            <a:ext cx="612477" cy="16282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Tree>
    <p:extLst>
      <p:ext uri="{BB962C8B-B14F-4D97-AF65-F5344CB8AC3E}">
        <p14:creationId xmlns:p14="http://schemas.microsoft.com/office/powerpoint/2010/main" val="1408355734"/>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1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1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1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51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5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8" grpId="0" autoUpdateAnimBg="0"/>
      <p:bldP spid="135189" grpId="0" animBg="1"/>
      <p:bldP spid="135190" grpId="0" animBg="1"/>
      <p:bldP spid="135191" grpId="0" animBg="1"/>
      <p:bldP spid="135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2CC5C60-0C93-4833-B183-E16064D0C936}" type="slidenum">
              <a:rPr lang="en-GB" altLang="en-US" sz="1400">
                <a:solidFill>
                  <a:prstClr val="black"/>
                </a:solidFill>
                <a:latin typeface="Comic Sans MS" panose="030F0702030302020204" pitchFamily="66" charset="0"/>
              </a:rPr>
              <a:pPr/>
              <a:t>12</a:t>
            </a:fld>
            <a:endParaRPr lang="en-GB" altLang="en-US" sz="1400">
              <a:solidFill>
                <a:prstClr val="black"/>
              </a:solidFill>
              <a:latin typeface="Comic Sans MS" panose="030F0702030302020204" pitchFamily="66" charset="0"/>
            </a:endParaRPr>
          </a:p>
        </p:txBody>
      </p:sp>
      <p:sp>
        <p:nvSpPr>
          <p:cNvPr id="6147" name="Rectangle 2"/>
          <p:cNvSpPr>
            <a:spLocks noGrp="1" noChangeArrowheads="1"/>
          </p:cNvSpPr>
          <p:nvPr>
            <p:ph type="title"/>
          </p:nvPr>
        </p:nvSpPr>
        <p:spPr>
          <a:xfrm>
            <a:off x="179512" y="383586"/>
            <a:ext cx="5257800" cy="682625"/>
          </a:xfrm>
        </p:spPr>
        <p:txBody>
          <a:bodyPr>
            <a:normAutofit fontScale="90000"/>
          </a:bodyPr>
          <a:lstStyle/>
          <a:p>
            <a:pPr algn="l" eaLnBrk="1" hangingPunct="1"/>
            <a:r>
              <a:rPr lang="en-US" altLang="en-US" sz="4000" b="1" dirty="0" smtClean="0">
                <a:solidFill>
                  <a:schemeClr val="tx1"/>
                </a:solidFill>
              </a:rPr>
              <a:t>What is</a:t>
            </a:r>
            <a:r>
              <a:rPr lang="en-US" altLang="en-US" sz="4000" b="1" dirty="0" smtClean="0">
                <a:solidFill>
                  <a:srgbClr val="CC0000"/>
                </a:solidFill>
              </a:rPr>
              <a:t> Voltage?</a:t>
            </a:r>
            <a:endParaRPr lang="en-US" altLang="en-US" sz="4000" b="1" dirty="0" smtClean="0"/>
          </a:p>
        </p:txBody>
      </p:sp>
      <p:sp>
        <p:nvSpPr>
          <p:cNvPr id="100355" name="Text Box 3"/>
          <p:cNvSpPr txBox="1">
            <a:spLocks noChangeArrowheads="1"/>
          </p:cNvSpPr>
          <p:nvPr/>
        </p:nvSpPr>
        <p:spPr bwMode="auto">
          <a:xfrm>
            <a:off x="251520" y="2865998"/>
            <a:ext cx="4495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ct val="50000"/>
              </a:spcBef>
            </a:pPr>
            <a:r>
              <a:rPr lang="en-US" altLang="en-US" b="1" dirty="0">
                <a:solidFill>
                  <a:prstClr val="black"/>
                </a:solidFill>
                <a:latin typeface="Comic Sans MS" panose="030F0702030302020204" pitchFamily="66" charset="0"/>
              </a:rPr>
              <a:t>V = “Electrical pressure” </a:t>
            </a:r>
          </a:p>
        </p:txBody>
      </p:sp>
      <p:sp>
        <p:nvSpPr>
          <p:cNvPr id="100356" name="Text Box 4"/>
          <p:cNvSpPr txBox="1">
            <a:spLocks noChangeArrowheads="1"/>
          </p:cNvSpPr>
          <p:nvPr/>
        </p:nvSpPr>
        <p:spPr bwMode="auto">
          <a:xfrm>
            <a:off x="3347864" y="2901739"/>
            <a:ext cx="40370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ct val="50000"/>
              </a:spcBef>
            </a:pPr>
            <a:r>
              <a:rPr lang="en-US" altLang="en-US" b="1" dirty="0">
                <a:solidFill>
                  <a:prstClr val="black"/>
                </a:solidFill>
                <a:latin typeface="Comic Sans MS" panose="030F0702030302020204" pitchFamily="66" charset="0"/>
              </a:rPr>
              <a:t>- measured in</a:t>
            </a:r>
            <a:r>
              <a:rPr lang="en-US" altLang="en-US" b="1" dirty="0">
                <a:solidFill>
                  <a:srgbClr val="990000"/>
                </a:solidFill>
                <a:latin typeface="Comic Sans MS" panose="030F0702030302020204" pitchFamily="66" charset="0"/>
              </a:rPr>
              <a:t> </a:t>
            </a:r>
            <a:r>
              <a:rPr lang="en-US" altLang="en-US" b="1" i="1" dirty="0">
                <a:solidFill>
                  <a:srgbClr val="990000"/>
                </a:solidFill>
                <a:latin typeface="Comic Sans MS" panose="030F0702030302020204" pitchFamily="66" charset="0"/>
              </a:rPr>
              <a:t>volts.</a:t>
            </a:r>
          </a:p>
        </p:txBody>
      </p:sp>
      <p:sp>
        <p:nvSpPr>
          <p:cNvPr id="2" name="TextBox 1"/>
          <p:cNvSpPr txBox="1"/>
          <p:nvPr/>
        </p:nvSpPr>
        <p:spPr>
          <a:xfrm>
            <a:off x="251520" y="1266841"/>
            <a:ext cx="7920880" cy="646331"/>
          </a:xfrm>
          <a:prstGeom prst="rect">
            <a:avLst/>
          </a:prstGeom>
          <a:noFill/>
        </p:spPr>
        <p:txBody>
          <a:bodyPr wrap="square" rtlCol="0">
            <a:spAutoFit/>
          </a:bodyPr>
          <a:lstStyle/>
          <a:p>
            <a:r>
              <a:rPr lang="tr-TR" b="1" dirty="0" err="1" smtClean="0">
                <a:solidFill>
                  <a:srgbClr val="0070C0"/>
                </a:solidFill>
                <a:latin typeface="Comic Sans MS" panose="030F0702030302020204" pitchFamily="66" charset="0"/>
              </a:rPr>
              <a:t>Voltage</a:t>
            </a:r>
            <a:r>
              <a:rPr lang="tr-TR" b="1" dirty="0" smtClean="0">
                <a:solidFill>
                  <a:srgbClr val="0070C0"/>
                </a:solidFill>
                <a:latin typeface="Comic Sans MS" panose="030F0702030302020204" pitchFamily="66" charset="0"/>
              </a:rPr>
              <a:t> is </a:t>
            </a:r>
            <a:r>
              <a:rPr lang="tr-TR" b="1" dirty="0" err="1" smtClean="0">
                <a:solidFill>
                  <a:srgbClr val="0070C0"/>
                </a:solidFill>
                <a:latin typeface="Comic Sans MS" panose="030F0702030302020204" pitchFamily="66" charset="0"/>
              </a:rPr>
              <a:t>the</a:t>
            </a:r>
            <a:r>
              <a:rPr lang="tr-TR" b="1" dirty="0" smtClean="0">
                <a:solidFill>
                  <a:srgbClr val="0070C0"/>
                </a:solidFill>
                <a:latin typeface="Comic Sans MS" panose="030F0702030302020204" pitchFamily="66" charset="0"/>
              </a:rPr>
              <a:t> </a:t>
            </a:r>
            <a:r>
              <a:rPr lang="tr-TR" b="1" dirty="0" err="1">
                <a:solidFill>
                  <a:srgbClr val="0070C0"/>
                </a:solidFill>
                <a:latin typeface="Comic Sans MS" panose="030F0702030302020204" pitchFamily="66" charset="0"/>
              </a:rPr>
              <a:t>d</a:t>
            </a:r>
            <a:r>
              <a:rPr lang="tr-TR" b="1" dirty="0" err="1" smtClean="0">
                <a:solidFill>
                  <a:srgbClr val="0070C0"/>
                </a:solidFill>
                <a:latin typeface="Comic Sans MS" panose="030F0702030302020204" pitchFamily="66" charset="0"/>
              </a:rPr>
              <a:t>ifference</a:t>
            </a:r>
            <a:r>
              <a:rPr lang="tr-TR" b="1" dirty="0" smtClean="0">
                <a:solidFill>
                  <a:srgbClr val="0070C0"/>
                </a:solidFill>
                <a:latin typeface="Comic Sans MS" panose="030F0702030302020204" pitchFamily="66" charset="0"/>
              </a:rPr>
              <a:t> in energy level </a:t>
            </a:r>
            <a:r>
              <a:rPr lang="tr-TR" dirty="0" smtClean="0">
                <a:latin typeface="Comic Sans MS" panose="030F0702030302020204" pitchFamily="66" charset="0"/>
              </a:rPr>
              <a:t>from one end of the battery (or any other energy source) to the other.</a:t>
            </a:r>
          </a:p>
        </p:txBody>
      </p:sp>
      <p:sp>
        <p:nvSpPr>
          <p:cNvPr id="3" name="Rectangle 2"/>
          <p:cNvSpPr/>
          <p:nvPr/>
        </p:nvSpPr>
        <p:spPr>
          <a:xfrm>
            <a:off x="251520" y="2060848"/>
            <a:ext cx="7961709" cy="646331"/>
          </a:xfrm>
          <a:prstGeom prst="rect">
            <a:avLst/>
          </a:prstGeom>
        </p:spPr>
        <p:txBody>
          <a:bodyPr wrap="square">
            <a:spAutoFit/>
          </a:bodyPr>
          <a:lstStyle/>
          <a:p>
            <a:r>
              <a:rPr lang="tr-TR" dirty="0">
                <a:latin typeface="Comic Sans MS" panose="030F0702030302020204" pitchFamily="66" charset="0"/>
              </a:rPr>
              <a:t>The </a:t>
            </a:r>
            <a:r>
              <a:rPr lang="tr-TR" b="1" dirty="0">
                <a:solidFill>
                  <a:srgbClr val="0070C0"/>
                </a:solidFill>
                <a:latin typeface="Comic Sans MS" panose="030F0702030302020204" pitchFamily="66" charset="0"/>
              </a:rPr>
              <a:t>energy difference </a:t>
            </a:r>
            <a:r>
              <a:rPr lang="tr-TR" dirty="0">
                <a:latin typeface="Comic Sans MS" panose="030F0702030302020204" pitchFamily="66" charset="0"/>
              </a:rPr>
              <a:t>causes </a:t>
            </a:r>
            <a:r>
              <a:rPr lang="tr-TR" b="1" dirty="0" err="1">
                <a:solidFill>
                  <a:srgbClr val="0070C0"/>
                </a:solidFill>
                <a:latin typeface="Comic Sans MS" panose="030F0702030302020204" pitchFamily="66" charset="0"/>
              </a:rPr>
              <a:t>the</a:t>
            </a:r>
            <a:r>
              <a:rPr lang="tr-TR" b="1" dirty="0">
                <a:solidFill>
                  <a:srgbClr val="0070C0"/>
                </a:solidFill>
                <a:latin typeface="Comic Sans MS" panose="030F0702030302020204" pitchFamily="66" charset="0"/>
              </a:rPr>
              <a:t> </a:t>
            </a:r>
            <a:r>
              <a:rPr lang="tr-TR" b="1" dirty="0" err="1" smtClean="0">
                <a:solidFill>
                  <a:srgbClr val="0070C0"/>
                </a:solidFill>
                <a:latin typeface="Comic Sans MS" panose="030F0702030302020204" pitchFamily="66" charset="0"/>
              </a:rPr>
              <a:t>positive</a:t>
            </a:r>
            <a:r>
              <a:rPr lang="tr-TR" b="1" dirty="0" smtClean="0">
                <a:solidFill>
                  <a:srgbClr val="0070C0"/>
                </a:solidFill>
                <a:latin typeface="Comic Sans MS" panose="030F0702030302020204" pitchFamily="66" charset="0"/>
              </a:rPr>
              <a:t> </a:t>
            </a:r>
            <a:r>
              <a:rPr lang="tr-TR" b="1" dirty="0" err="1" smtClean="0">
                <a:solidFill>
                  <a:srgbClr val="0070C0"/>
                </a:solidFill>
                <a:latin typeface="Comic Sans MS" panose="030F0702030302020204" pitchFamily="66" charset="0"/>
              </a:rPr>
              <a:t>charges</a:t>
            </a:r>
            <a:r>
              <a:rPr lang="tr-TR" b="1" dirty="0" smtClean="0">
                <a:solidFill>
                  <a:srgbClr val="0070C0"/>
                </a:solidFill>
                <a:latin typeface="Comic Sans MS" panose="030F0702030302020204" pitchFamily="66" charset="0"/>
              </a:rPr>
              <a:t> </a:t>
            </a:r>
            <a:r>
              <a:rPr lang="tr-TR" b="1" dirty="0">
                <a:solidFill>
                  <a:srgbClr val="0070C0"/>
                </a:solidFill>
                <a:latin typeface="Comic Sans MS" panose="030F0702030302020204" pitchFamily="66" charset="0"/>
              </a:rPr>
              <a:t>to move from a higher to to lover</a:t>
            </a:r>
            <a:r>
              <a:rPr lang="tr-TR" dirty="0">
                <a:latin typeface="Comic Sans MS" panose="030F0702030302020204" pitchFamily="66" charset="0"/>
              </a:rPr>
              <a:t> voltage in a closed circuit</a:t>
            </a:r>
            <a:endParaRPr lang="en-US" dirty="0">
              <a:latin typeface="Comic Sans MS" panose="030F0702030302020204" pitchFamily="66" charset="0"/>
            </a:endParaRPr>
          </a:p>
        </p:txBody>
      </p:sp>
      <p:pic>
        <p:nvPicPr>
          <p:cNvPr id="4" name="Picture 3"/>
          <p:cNvPicPr>
            <a:picLocks noChangeAspect="1"/>
          </p:cNvPicPr>
          <p:nvPr/>
        </p:nvPicPr>
        <p:blipFill>
          <a:blip r:embed="rId4"/>
          <a:stretch>
            <a:fillRect/>
          </a:stretch>
        </p:blipFill>
        <p:spPr>
          <a:xfrm>
            <a:off x="199967" y="3497833"/>
            <a:ext cx="2606728" cy="1989658"/>
          </a:xfrm>
          <a:prstGeom prst="rect">
            <a:avLst/>
          </a:prstGeom>
        </p:spPr>
      </p:pic>
      <p:pic>
        <p:nvPicPr>
          <p:cNvPr id="5" name="Picture 4"/>
          <p:cNvPicPr>
            <a:picLocks noChangeAspect="1"/>
          </p:cNvPicPr>
          <p:nvPr/>
        </p:nvPicPr>
        <p:blipFill>
          <a:blip r:embed="rId5"/>
          <a:stretch>
            <a:fillRect/>
          </a:stretch>
        </p:blipFill>
        <p:spPr>
          <a:xfrm>
            <a:off x="2778125" y="3396083"/>
            <a:ext cx="2153915" cy="2193157"/>
          </a:xfrm>
          <a:prstGeom prst="rect">
            <a:avLst/>
          </a:prstGeom>
        </p:spPr>
      </p:pic>
    </p:spTree>
    <p:custDataLst>
      <p:tags r:id="rId1"/>
    </p:custDataLst>
    <p:extLst>
      <p:ext uri="{BB962C8B-B14F-4D97-AF65-F5344CB8AC3E}">
        <p14:creationId xmlns:p14="http://schemas.microsoft.com/office/powerpoint/2010/main" val="1574880864"/>
      </p:ext>
    </p:extLst>
  </p:cSld>
  <p:clrMapOvr>
    <a:masterClrMapping/>
  </p:clrMapOvr>
  <p:transition>
    <p:plu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23F1B1A8-E7E7-49C7-8CD6-F6243CEAA9C5}" type="slidenum">
              <a:rPr lang="en-GB" altLang="en-US" sz="1400">
                <a:solidFill>
                  <a:prstClr val="black"/>
                </a:solidFill>
              </a:rPr>
              <a:pPr/>
              <a:t>13</a:t>
            </a:fld>
            <a:endParaRPr lang="en-GB" altLang="en-US" sz="1400">
              <a:solidFill>
                <a:prstClr val="black"/>
              </a:solidFill>
            </a:endParaRPr>
          </a:p>
        </p:txBody>
      </p:sp>
      <p:sp>
        <p:nvSpPr>
          <p:cNvPr id="7171" name="Rectangle 2"/>
          <p:cNvSpPr>
            <a:spLocks noGrp="1" noChangeArrowheads="1"/>
          </p:cNvSpPr>
          <p:nvPr>
            <p:ph type="title"/>
          </p:nvPr>
        </p:nvSpPr>
        <p:spPr>
          <a:xfrm>
            <a:off x="722313" y="260648"/>
            <a:ext cx="7772400" cy="1008063"/>
          </a:xfrm>
        </p:spPr>
        <p:txBody>
          <a:bodyPr>
            <a:normAutofit/>
          </a:bodyPr>
          <a:lstStyle/>
          <a:p>
            <a:pPr eaLnBrk="1" hangingPunct="1"/>
            <a:r>
              <a:rPr lang="en-US" altLang="en-US" sz="2800" dirty="0" smtClean="0"/>
              <a:t>A battery in an electrical circuit plays the same role as a pump in a water system.</a:t>
            </a:r>
          </a:p>
        </p:txBody>
      </p:sp>
      <p:pic>
        <p:nvPicPr>
          <p:cNvPr id="7172" name="Picture 4" descr="simplci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84766"/>
            <a:ext cx="6553200"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87338" y="5710018"/>
            <a:ext cx="4572000" cy="646331"/>
          </a:xfrm>
          <a:prstGeom prst="rect">
            <a:avLst/>
          </a:prstGeom>
        </p:spPr>
        <p:txBody>
          <a:bodyPr>
            <a:spAutoFit/>
          </a:bodyPr>
          <a:lstStyle/>
          <a:p>
            <a:r>
              <a:rPr lang="en-US" altLang="en-US" dirty="0">
                <a:latin typeface="Comic Sans MS" panose="030F0702030302020204" pitchFamily="66" charset="0"/>
              </a:rPr>
              <a:t>A battery establishes a difference of potential that can pump </a:t>
            </a:r>
            <a:r>
              <a:rPr lang="en-US" altLang="en-US" dirty="0" smtClean="0">
                <a:latin typeface="Comic Sans MS" panose="030F0702030302020204" pitchFamily="66" charset="0"/>
              </a:rPr>
              <a:t>electrons</a:t>
            </a:r>
            <a:r>
              <a:rPr lang="tr-TR" altLang="en-US" dirty="0" smtClean="0">
                <a:latin typeface="Comic Sans MS" panose="030F0702030302020204" pitchFamily="66" charset="0"/>
              </a:rPr>
              <a:t>.</a:t>
            </a:r>
            <a:r>
              <a:rPr lang="en-US" altLang="en-US" dirty="0" smtClean="0">
                <a:latin typeface="Comic Sans MS" panose="030F0702030302020204" pitchFamily="66" charset="0"/>
              </a:rPr>
              <a:t> </a:t>
            </a:r>
            <a:endParaRPr lang="en-US" dirty="0"/>
          </a:p>
        </p:txBody>
      </p:sp>
      <p:sp>
        <p:nvSpPr>
          <p:cNvPr id="3" name="Rectangle 2"/>
          <p:cNvSpPr/>
          <p:nvPr/>
        </p:nvSpPr>
        <p:spPr>
          <a:xfrm>
            <a:off x="4841032" y="5710018"/>
            <a:ext cx="3816424" cy="646331"/>
          </a:xfrm>
          <a:prstGeom prst="rect">
            <a:avLst/>
          </a:prstGeom>
        </p:spPr>
        <p:txBody>
          <a:bodyPr>
            <a:spAutoFit/>
          </a:bodyPr>
          <a:lstStyle/>
          <a:p>
            <a:r>
              <a:rPr lang="tr-TR" dirty="0">
                <a:latin typeface="Comic Sans MS" panose="030F0702030302020204" pitchFamily="66" charset="0"/>
              </a:rPr>
              <a:t>A </a:t>
            </a:r>
            <a:r>
              <a:rPr lang="tr-TR" dirty="0" err="1">
                <a:latin typeface="Comic Sans MS" panose="030F0702030302020204" pitchFamily="66" charset="0"/>
              </a:rPr>
              <a:t>battery</a:t>
            </a:r>
            <a:r>
              <a:rPr lang="tr-TR" dirty="0">
                <a:latin typeface="Comic Sans MS" panose="030F0702030302020204" pitchFamily="66" charset="0"/>
              </a:rPr>
              <a:t> </a:t>
            </a:r>
            <a:r>
              <a:rPr lang="tr-TR" dirty="0" err="1">
                <a:latin typeface="Comic Sans MS" panose="030F0702030302020204" pitchFamily="66" charset="0"/>
              </a:rPr>
              <a:t>pushes</a:t>
            </a:r>
            <a:r>
              <a:rPr lang="tr-TR" dirty="0">
                <a:latin typeface="Comic Sans MS" panose="030F0702030302020204" pitchFamily="66" charset="0"/>
              </a:rPr>
              <a:t> </a:t>
            </a:r>
            <a:r>
              <a:rPr lang="tr-TR" dirty="0" err="1">
                <a:latin typeface="Comic Sans MS" panose="030F0702030302020204" pitchFamily="66" charset="0"/>
              </a:rPr>
              <a:t>the</a:t>
            </a:r>
            <a:r>
              <a:rPr lang="tr-TR" dirty="0">
                <a:latin typeface="Comic Sans MS" panose="030F0702030302020204" pitchFamily="66" charset="0"/>
              </a:rPr>
              <a:t> </a:t>
            </a:r>
            <a:r>
              <a:rPr lang="tr-TR" dirty="0" err="1">
                <a:latin typeface="Comic Sans MS" panose="030F0702030302020204" pitchFamily="66" charset="0"/>
              </a:rPr>
              <a:t>electrons</a:t>
            </a:r>
            <a:r>
              <a:rPr lang="tr-TR" dirty="0">
                <a:latin typeface="Comic Sans MS" panose="030F0702030302020204" pitchFamily="66" charset="0"/>
              </a:rPr>
              <a:t> </a:t>
            </a:r>
            <a:r>
              <a:rPr lang="tr-TR" dirty="0" err="1">
                <a:latin typeface="Comic Sans MS" panose="030F0702030302020204" pitchFamily="66" charset="0"/>
              </a:rPr>
              <a:t>through</a:t>
            </a:r>
            <a:r>
              <a:rPr lang="tr-TR" dirty="0">
                <a:latin typeface="Comic Sans MS" panose="030F0702030302020204" pitchFamily="66" charset="0"/>
              </a:rPr>
              <a:t> </a:t>
            </a:r>
            <a:r>
              <a:rPr lang="tr-TR" dirty="0" err="1">
                <a:latin typeface="Comic Sans MS" panose="030F0702030302020204" pitchFamily="66" charset="0"/>
              </a:rPr>
              <a:t>the</a:t>
            </a:r>
            <a:r>
              <a:rPr lang="tr-TR" dirty="0">
                <a:latin typeface="Comic Sans MS" panose="030F0702030302020204" pitchFamily="66" charset="0"/>
              </a:rPr>
              <a:t> </a:t>
            </a:r>
            <a:r>
              <a:rPr lang="tr-TR" dirty="0" err="1" smtClean="0">
                <a:latin typeface="Comic Sans MS" panose="030F0702030302020204" pitchFamily="66" charset="0"/>
              </a:rPr>
              <a:t>conductor</a:t>
            </a:r>
            <a:r>
              <a:rPr lang="tr-TR" dirty="0" smtClean="0">
                <a:latin typeface="Comic Sans MS" panose="030F0702030302020204" pitchFamily="66" charset="0"/>
              </a:rPr>
              <a:t>.</a:t>
            </a:r>
            <a:endParaRPr lang="tr-TR" dirty="0">
              <a:latin typeface="Comic Sans MS" panose="030F0702030302020204" pitchFamily="66" charset="0"/>
            </a:endParaRPr>
          </a:p>
        </p:txBody>
      </p:sp>
    </p:spTree>
    <p:extLst>
      <p:ext uri="{BB962C8B-B14F-4D97-AF65-F5344CB8AC3E}">
        <p14:creationId xmlns:p14="http://schemas.microsoft.com/office/powerpoint/2010/main" val="3223561156"/>
      </p:ext>
    </p:extLst>
  </p:cSld>
  <p:clrMapOvr>
    <a:masterClrMapping/>
  </p:clrMapOvr>
  <p:transition>
    <p:plu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39"/>
          <p:cNvSpPr txBox="1">
            <a:spLocks noChangeArrowheads="1"/>
          </p:cNvSpPr>
          <p:nvPr/>
        </p:nvSpPr>
        <p:spPr bwMode="auto">
          <a:xfrm>
            <a:off x="357188" y="4324923"/>
            <a:ext cx="1498598"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err="1" smtClean="0">
                <a:solidFill>
                  <a:prstClr val="black"/>
                </a:solidFill>
                <a:latin typeface="Comic Sans MS" panose="030F0702030302020204" pitchFamily="66" charset="0"/>
              </a:rPr>
              <a:t>Conducting</a:t>
            </a:r>
            <a:r>
              <a:rPr lang="tr-TR" altLang="en-US" dirty="0" smtClean="0">
                <a:solidFill>
                  <a:prstClr val="black"/>
                </a:solidFill>
                <a:latin typeface="Comic Sans MS" panose="030F0702030302020204" pitchFamily="66" charset="0"/>
              </a:rPr>
              <a:t> </a:t>
            </a:r>
            <a:r>
              <a:rPr lang="tr-TR" altLang="en-US" dirty="0" err="1" smtClean="0">
                <a:solidFill>
                  <a:prstClr val="black"/>
                </a:solidFill>
                <a:latin typeface="Comic Sans MS" panose="030F0702030302020204" pitchFamily="66" charset="0"/>
              </a:rPr>
              <a:t>wires</a:t>
            </a:r>
            <a:endParaRPr lang="en-US" altLang="en-US" dirty="0">
              <a:solidFill>
                <a:prstClr val="black"/>
              </a:solidFill>
              <a:latin typeface="Comic Sans MS" panose="030F0702030302020204" pitchFamily="66" charset="0"/>
            </a:endParaRPr>
          </a:p>
        </p:txBody>
      </p:sp>
      <p:sp>
        <p:nvSpPr>
          <p:cNvPr id="46" name="Text Box 39"/>
          <p:cNvSpPr txBox="1">
            <a:spLocks noChangeArrowheads="1"/>
          </p:cNvSpPr>
          <p:nvPr/>
        </p:nvSpPr>
        <p:spPr bwMode="auto">
          <a:xfrm>
            <a:off x="6703722" y="3885655"/>
            <a:ext cx="2092325" cy="707886"/>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tr-TR" altLang="en-US" dirty="0" smtClean="0">
                <a:solidFill>
                  <a:prstClr val="black"/>
                </a:solidFill>
                <a:latin typeface="Comic Sans MS" panose="030F0702030302020204" pitchFamily="66" charset="0"/>
              </a:rPr>
              <a:t>Electronic </a:t>
            </a:r>
            <a:r>
              <a:rPr lang="tr-TR" altLang="en-US" dirty="0" err="1" smtClean="0">
                <a:solidFill>
                  <a:prstClr val="black"/>
                </a:solidFill>
                <a:latin typeface="Comic Sans MS" panose="030F0702030302020204" pitchFamily="66" charset="0"/>
              </a:rPr>
              <a:t>elements</a:t>
            </a:r>
            <a:endParaRPr lang="en-US" altLang="en-US" dirty="0">
              <a:solidFill>
                <a:prstClr val="black"/>
              </a:solidFill>
              <a:latin typeface="Comic Sans MS" panose="030F0702030302020204" pitchFamily="66" charset="0"/>
            </a:endParaRPr>
          </a:p>
        </p:txBody>
      </p:sp>
      <p:sp>
        <p:nvSpPr>
          <p:cNvPr id="33794" name="Slide Number Placeholder 3"/>
          <p:cNvSpPr>
            <a:spLocks noGrp="1"/>
          </p:cNvSpPr>
          <p:nvPr>
            <p:ph type="sldNum" sz="quarter" idx="12"/>
          </p:nvPr>
        </p:nvSpPr>
        <p:spPr>
          <a:xfrm>
            <a:off x="6553200" y="5958732"/>
            <a:ext cx="2133600" cy="365125"/>
          </a:xfrm>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DC127EBA-44BC-4C9B-8292-F3F1192959FA}" type="slidenum">
              <a:rPr lang="en-GB" altLang="en-US" sz="1400">
                <a:solidFill>
                  <a:prstClr val="black"/>
                </a:solidFill>
              </a:rPr>
              <a:pPr/>
              <a:t>14</a:t>
            </a:fld>
            <a:endParaRPr lang="en-GB" altLang="en-US" sz="1400">
              <a:solidFill>
                <a:prstClr val="black"/>
              </a:solidFill>
            </a:endParaRPr>
          </a:p>
        </p:txBody>
      </p:sp>
      <p:sp>
        <p:nvSpPr>
          <p:cNvPr id="134146" name="Text Box 2"/>
          <p:cNvSpPr txBox="1">
            <a:spLocks noChangeArrowheads="1"/>
          </p:cNvSpPr>
          <p:nvPr/>
        </p:nvSpPr>
        <p:spPr bwMode="auto">
          <a:xfrm>
            <a:off x="4571851" y="267828"/>
            <a:ext cx="3698503" cy="1464231"/>
          </a:xfrm>
          <a:prstGeom prst="wedgeRoundRectCallout">
            <a:avLst>
              <a:gd name="adj1" fmla="val -11098"/>
              <a:gd name="adj2" fmla="val 126120"/>
              <a:gd name="adj3" fmla="val 16667"/>
            </a:avLst>
          </a:prstGeom>
          <a:solidFill>
            <a:schemeClr val="bg2">
              <a:lumMod val="90000"/>
            </a:schemeClr>
          </a:solidFill>
          <a:ln>
            <a:noFill/>
          </a:ln>
          <a:effectLs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smtClean="0">
                <a:solidFill>
                  <a:prstClr val="black"/>
                </a:solidFill>
                <a:latin typeface="Comic Sans MS" panose="030F0702030302020204" pitchFamily="66" charset="0"/>
              </a:rPr>
              <a:t>Two </a:t>
            </a:r>
            <a:r>
              <a:rPr lang="en-US" altLang="en-US" dirty="0">
                <a:solidFill>
                  <a:prstClr val="black"/>
                </a:solidFill>
                <a:latin typeface="Comic Sans MS" panose="030F0702030302020204" pitchFamily="66" charset="0"/>
              </a:rPr>
              <a:t>or more nodes connected just </a:t>
            </a:r>
            <a:r>
              <a:rPr lang="en-US" altLang="en-US" dirty="0" smtClean="0">
                <a:solidFill>
                  <a:prstClr val="black"/>
                </a:solidFill>
                <a:latin typeface="Comic Sans MS" panose="030F0702030302020204" pitchFamily="66" charset="0"/>
              </a:rPr>
              <a:t>by</a:t>
            </a:r>
            <a:r>
              <a:rPr lang="tr-TR" altLang="en-US" dirty="0" smtClean="0">
                <a:solidFill>
                  <a:prstClr val="black"/>
                </a:solidFill>
                <a:latin typeface="Comic Sans MS" panose="030F0702030302020204" pitchFamily="66" charset="0"/>
              </a:rPr>
              <a:t> </a:t>
            </a:r>
            <a:r>
              <a:rPr lang="en-US" altLang="en-US" dirty="0" smtClean="0">
                <a:solidFill>
                  <a:srgbClr val="FF0000"/>
                </a:solidFill>
                <a:latin typeface="Comic Sans MS" panose="030F0702030302020204" pitchFamily="66" charset="0"/>
              </a:rPr>
              <a:t>wires</a:t>
            </a:r>
            <a:r>
              <a:rPr lang="en-US" altLang="en-US" dirty="0" smtClean="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can be considered as </a:t>
            </a:r>
            <a:r>
              <a:rPr lang="en-US" altLang="en-US" u="sng" dirty="0">
                <a:solidFill>
                  <a:srgbClr val="0000FF"/>
                </a:solidFill>
                <a:latin typeface="Comic Sans MS" panose="030F0702030302020204" pitchFamily="66" charset="0"/>
              </a:rPr>
              <a:t>one single node</a:t>
            </a:r>
            <a:r>
              <a:rPr lang="en-US" altLang="en-US" dirty="0">
                <a:solidFill>
                  <a:prstClr val="black"/>
                </a:solidFill>
                <a:latin typeface="Comic Sans MS" panose="030F0702030302020204" pitchFamily="66" charset="0"/>
              </a:rPr>
              <a:t>.</a:t>
            </a:r>
          </a:p>
        </p:txBody>
      </p:sp>
      <p:sp>
        <p:nvSpPr>
          <p:cNvPr id="33796" name="Text Box 3"/>
          <p:cNvSpPr txBox="1">
            <a:spLocks noChangeArrowheads="1"/>
          </p:cNvSpPr>
          <p:nvPr/>
        </p:nvSpPr>
        <p:spPr bwMode="auto">
          <a:xfrm>
            <a:off x="179388" y="250468"/>
            <a:ext cx="3672532" cy="523220"/>
          </a:xfrm>
          <a:prstGeom prst="rect">
            <a:avLst/>
          </a:prstGeom>
          <a:solidFill>
            <a:schemeClr val="bg1"/>
          </a:solidFill>
          <a:ln>
            <a:noFill/>
          </a:ln>
          <a:effectLst/>
          <a:extLst/>
        </p:spPr>
        <p:txBody>
          <a:bodyPr vert="horz" wrap="square" lIns="91440" tIns="45720" rIns="91440" bIns="45720" rtlCol="0" anchor="ctr">
            <a:spAutoFit/>
          </a:bodyPr>
          <a:lstStyle>
            <a:defPPr>
              <a:defRPr lang="tr-TR"/>
            </a:defPPr>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tr-TR" altLang="en-US" sz="2800" dirty="0" smtClean="0">
                <a:solidFill>
                  <a:prstClr val="black"/>
                </a:solidFill>
              </a:rPr>
              <a:t>Electric Circuit</a:t>
            </a:r>
            <a:endParaRPr lang="en-US" altLang="en-US" sz="2800" dirty="0">
              <a:solidFill>
                <a:prstClr val="black"/>
              </a:solidFill>
            </a:endParaRPr>
          </a:p>
        </p:txBody>
      </p:sp>
      <p:sp>
        <p:nvSpPr>
          <p:cNvPr id="33797" name="Oval 4"/>
          <p:cNvSpPr>
            <a:spLocks noChangeArrowheads="1"/>
          </p:cNvSpPr>
          <p:nvPr/>
        </p:nvSpPr>
        <p:spPr bwMode="auto">
          <a:xfrm>
            <a:off x="2192338" y="4433466"/>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798" name="Line 5"/>
          <p:cNvSpPr>
            <a:spLocks noChangeShapeType="1"/>
          </p:cNvSpPr>
          <p:nvPr/>
        </p:nvSpPr>
        <p:spPr bwMode="auto">
          <a:xfrm>
            <a:off x="2509838" y="3785766"/>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799" name="Line 6"/>
          <p:cNvSpPr>
            <a:spLocks noChangeShapeType="1"/>
          </p:cNvSpPr>
          <p:nvPr/>
        </p:nvSpPr>
        <p:spPr bwMode="auto">
          <a:xfrm flipV="1">
            <a:off x="2509838" y="5057353"/>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0" name="Line 7"/>
          <p:cNvSpPr>
            <a:spLocks noChangeShapeType="1"/>
          </p:cNvSpPr>
          <p:nvPr/>
        </p:nvSpPr>
        <p:spPr bwMode="auto">
          <a:xfrm>
            <a:off x="2503488" y="3781003"/>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3801" name="Line 8"/>
          <p:cNvSpPr>
            <a:spLocks noChangeShapeType="1"/>
          </p:cNvSpPr>
          <p:nvPr/>
        </p:nvSpPr>
        <p:spPr bwMode="auto">
          <a:xfrm>
            <a:off x="5032375" y="3781003"/>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3802" name="Rectangle 9"/>
          <p:cNvSpPr>
            <a:spLocks noChangeArrowheads="1"/>
          </p:cNvSpPr>
          <p:nvPr/>
        </p:nvSpPr>
        <p:spPr bwMode="auto">
          <a:xfrm rot="-5400000">
            <a:off x="5148263" y="453347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3" name="Line 10"/>
          <p:cNvSpPr>
            <a:spLocks noChangeShapeType="1"/>
          </p:cNvSpPr>
          <p:nvPr/>
        </p:nvSpPr>
        <p:spPr bwMode="auto">
          <a:xfrm flipV="1">
            <a:off x="5580063" y="5068466"/>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4" name="Line 11"/>
          <p:cNvSpPr>
            <a:spLocks noChangeShapeType="1"/>
          </p:cNvSpPr>
          <p:nvPr/>
        </p:nvSpPr>
        <p:spPr bwMode="auto">
          <a:xfrm>
            <a:off x="5580063" y="3792116"/>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5" name="Rectangle 12"/>
          <p:cNvSpPr>
            <a:spLocks noChangeArrowheads="1"/>
          </p:cNvSpPr>
          <p:nvPr/>
        </p:nvSpPr>
        <p:spPr bwMode="auto">
          <a:xfrm rot="-5400000">
            <a:off x="6134100" y="4538241"/>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6" name="Rectangle 13"/>
          <p:cNvSpPr>
            <a:spLocks noChangeArrowheads="1"/>
          </p:cNvSpPr>
          <p:nvPr/>
        </p:nvSpPr>
        <p:spPr bwMode="auto">
          <a:xfrm rot="-5400000">
            <a:off x="6137275" y="453982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Arial" panose="020B0604020202020204" pitchFamily="34" charset="0"/>
            </a:endParaRPr>
          </a:p>
        </p:txBody>
      </p:sp>
      <p:sp>
        <p:nvSpPr>
          <p:cNvPr id="33807" name="Line 14"/>
          <p:cNvSpPr>
            <a:spLocks noChangeShapeType="1"/>
          </p:cNvSpPr>
          <p:nvPr/>
        </p:nvSpPr>
        <p:spPr bwMode="auto">
          <a:xfrm flipH="1">
            <a:off x="6570663" y="3776241"/>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8" name="Line 15"/>
          <p:cNvSpPr>
            <a:spLocks noChangeShapeType="1"/>
          </p:cNvSpPr>
          <p:nvPr/>
        </p:nvSpPr>
        <p:spPr bwMode="auto">
          <a:xfrm flipH="1" flipV="1">
            <a:off x="6575425" y="5082753"/>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09" name="Line 16"/>
          <p:cNvSpPr>
            <a:spLocks noChangeShapeType="1"/>
          </p:cNvSpPr>
          <p:nvPr/>
        </p:nvSpPr>
        <p:spPr bwMode="auto">
          <a:xfrm>
            <a:off x="2501900" y="5257378"/>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0" name="Line 17"/>
          <p:cNvSpPr>
            <a:spLocks noChangeShapeType="1"/>
          </p:cNvSpPr>
          <p:nvPr/>
        </p:nvSpPr>
        <p:spPr bwMode="auto">
          <a:xfrm flipV="1">
            <a:off x="2508250" y="5104978"/>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1" name="Rectangle 18"/>
          <p:cNvSpPr>
            <a:spLocks noChangeArrowheads="1"/>
          </p:cNvSpPr>
          <p:nvPr/>
        </p:nvSpPr>
        <p:spPr bwMode="auto">
          <a:xfrm>
            <a:off x="4175125" y="3671466"/>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3812" name="Oval 19"/>
          <p:cNvSpPr>
            <a:spLocks noChangeAspect="1" noChangeArrowheads="1"/>
          </p:cNvSpPr>
          <p:nvPr/>
        </p:nvSpPr>
        <p:spPr bwMode="auto">
          <a:xfrm>
            <a:off x="2446338" y="3688928"/>
            <a:ext cx="136525" cy="136525"/>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3813" name="Group 20"/>
          <p:cNvGrpSpPr>
            <a:grpSpLocks/>
          </p:cNvGrpSpPr>
          <p:nvPr/>
        </p:nvGrpSpPr>
        <p:grpSpPr bwMode="auto">
          <a:xfrm>
            <a:off x="2444750" y="5174828"/>
            <a:ext cx="4200525" cy="147638"/>
            <a:chOff x="1540" y="2804"/>
            <a:chExt cx="2646" cy="93"/>
          </a:xfrm>
        </p:grpSpPr>
        <p:sp>
          <p:nvSpPr>
            <p:cNvPr id="33834" name="Oval 21"/>
            <p:cNvSpPr>
              <a:spLocks noChangeAspect="1" noChangeArrowheads="1"/>
            </p:cNvSpPr>
            <p:nvPr/>
          </p:nvSpPr>
          <p:spPr bwMode="auto">
            <a:xfrm>
              <a:off x="4100" y="2804"/>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5" name="Oval 22"/>
            <p:cNvSpPr>
              <a:spLocks noChangeAspect="1" noChangeArrowheads="1"/>
            </p:cNvSpPr>
            <p:nvPr/>
          </p:nvSpPr>
          <p:spPr bwMode="auto">
            <a:xfrm>
              <a:off x="3476" y="281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6" name="Oval 23"/>
            <p:cNvSpPr>
              <a:spLocks noChangeAspect="1" noChangeArrowheads="1"/>
            </p:cNvSpPr>
            <p:nvPr/>
          </p:nvSpPr>
          <p:spPr bwMode="auto">
            <a:xfrm>
              <a:off x="1540" y="2809"/>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33814" name="Text Box 24"/>
          <p:cNvSpPr txBox="1">
            <a:spLocks noChangeArrowheads="1"/>
          </p:cNvSpPr>
          <p:nvPr/>
        </p:nvSpPr>
        <p:spPr bwMode="auto">
          <a:xfrm>
            <a:off x="2252663" y="5966991"/>
            <a:ext cx="4711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prstClr val="black"/>
                </a:solidFill>
                <a:latin typeface="Arial" panose="020B0604020202020204" pitchFamily="34" charset="0"/>
              </a:rPr>
              <a:t>Group of nodes connected only by wires</a:t>
            </a:r>
          </a:p>
        </p:txBody>
      </p:sp>
      <p:sp>
        <p:nvSpPr>
          <p:cNvPr id="33815" name="Line 25"/>
          <p:cNvSpPr>
            <a:spLocks noChangeShapeType="1"/>
          </p:cNvSpPr>
          <p:nvPr/>
        </p:nvSpPr>
        <p:spPr bwMode="auto">
          <a:xfrm>
            <a:off x="4559300" y="5828878"/>
            <a:ext cx="0" cy="1905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33816" name="AutoShape 26"/>
          <p:cNvSpPr>
            <a:spLocks noChangeArrowheads="1"/>
          </p:cNvSpPr>
          <p:nvPr/>
        </p:nvSpPr>
        <p:spPr bwMode="auto">
          <a:xfrm>
            <a:off x="2438400" y="5181178"/>
            <a:ext cx="42545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nvGrpSpPr>
          <p:cNvPr id="33817" name="Group 27"/>
          <p:cNvGrpSpPr>
            <a:grpSpLocks/>
          </p:cNvGrpSpPr>
          <p:nvPr/>
        </p:nvGrpSpPr>
        <p:grpSpPr bwMode="auto">
          <a:xfrm>
            <a:off x="1995488" y="5422478"/>
            <a:ext cx="5127625" cy="958850"/>
            <a:chOff x="1257" y="2952"/>
            <a:chExt cx="3230" cy="536"/>
          </a:xfrm>
        </p:grpSpPr>
        <p:sp>
          <p:nvSpPr>
            <p:cNvPr id="33832" name="AutoShape 28"/>
            <p:cNvSpPr>
              <a:spLocks/>
            </p:cNvSpPr>
            <p:nvPr/>
          </p:nvSpPr>
          <p:spPr bwMode="auto">
            <a:xfrm rot="-5400000">
              <a:off x="2728" y="1808"/>
              <a:ext cx="272" cy="2560"/>
            </a:xfrm>
            <a:prstGeom prst="leftBrace">
              <a:avLst>
                <a:gd name="adj1" fmla="val 78431"/>
                <a:gd name="adj2" fmla="val 49958"/>
              </a:avLst>
            </a:prstGeom>
            <a:noFill/>
            <a:ln w="28575">
              <a:solidFill>
                <a:srgbClr val="33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33833" name="Text Box 29"/>
            <p:cNvSpPr txBox="1">
              <a:spLocks noChangeArrowheads="1"/>
            </p:cNvSpPr>
            <p:nvPr/>
          </p:nvSpPr>
          <p:spPr bwMode="auto">
            <a:xfrm>
              <a:off x="1257" y="3266"/>
              <a:ext cx="3230" cy="222"/>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prstClr val="black"/>
                  </a:solidFill>
                  <a:latin typeface="Arial" panose="020B0604020202020204" pitchFamily="34" charset="0"/>
                </a:rPr>
                <a:t>One big node</a:t>
              </a:r>
            </a:p>
          </p:txBody>
        </p:sp>
      </p:grpSp>
      <p:grpSp>
        <p:nvGrpSpPr>
          <p:cNvPr id="33818" name="Group 30"/>
          <p:cNvGrpSpPr>
            <a:grpSpLocks/>
          </p:cNvGrpSpPr>
          <p:nvPr/>
        </p:nvGrpSpPr>
        <p:grpSpPr bwMode="auto">
          <a:xfrm>
            <a:off x="5508625" y="3706391"/>
            <a:ext cx="1136650" cy="136525"/>
            <a:chOff x="3470" y="1871"/>
            <a:chExt cx="716" cy="86"/>
          </a:xfrm>
        </p:grpSpPr>
        <p:sp>
          <p:nvSpPr>
            <p:cNvPr id="33828" name="Oval 31"/>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9" name="Oval 32"/>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30" name="Oval 33"/>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31" name="Oval 34"/>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3819" name="AutoShape 35"/>
          <p:cNvSpPr>
            <a:spLocks noChangeArrowheads="1"/>
          </p:cNvSpPr>
          <p:nvPr/>
        </p:nvSpPr>
        <p:spPr bwMode="auto">
          <a:xfrm>
            <a:off x="5499100" y="3707978"/>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0" name="Oval 36"/>
          <p:cNvSpPr>
            <a:spLocks noChangeAspect="1" noChangeArrowheads="1"/>
          </p:cNvSpPr>
          <p:nvPr/>
        </p:nvSpPr>
        <p:spPr bwMode="auto">
          <a:xfrm>
            <a:off x="2446338" y="3701628"/>
            <a:ext cx="136525" cy="136525"/>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3821" name="Group 37"/>
          <p:cNvGrpSpPr>
            <a:grpSpLocks/>
          </p:cNvGrpSpPr>
          <p:nvPr/>
        </p:nvGrpSpPr>
        <p:grpSpPr bwMode="auto">
          <a:xfrm>
            <a:off x="4992688" y="2961853"/>
            <a:ext cx="2092325" cy="708025"/>
            <a:chOff x="3145" y="1402"/>
            <a:chExt cx="1318" cy="446"/>
          </a:xfrm>
        </p:grpSpPr>
        <p:sp>
          <p:nvSpPr>
            <p:cNvPr id="33826" name="AutoShape 38"/>
            <p:cNvSpPr>
              <a:spLocks/>
            </p:cNvSpPr>
            <p:nvPr/>
          </p:nvSpPr>
          <p:spPr bwMode="auto">
            <a:xfrm rot="5400000" flipV="1">
              <a:off x="3720" y="1408"/>
              <a:ext cx="176" cy="704"/>
            </a:xfrm>
            <a:prstGeom prst="leftBrace">
              <a:avLst>
                <a:gd name="adj1" fmla="val 33333"/>
                <a:gd name="adj2" fmla="val 49958"/>
              </a:avLst>
            </a:prstGeom>
            <a:noFill/>
            <a:ln w="28575">
              <a:solidFill>
                <a:srgbClr val="33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3827" name="Text Box 39"/>
            <p:cNvSpPr txBox="1">
              <a:spLocks noChangeArrowheads="1"/>
            </p:cNvSpPr>
            <p:nvPr/>
          </p:nvSpPr>
          <p:spPr bwMode="auto">
            <a:xfrm>
              <a:off x="3145" y="1402"/>
              <a:ext cx="1318" cy="250"/>
            </a:xfrm>
            <a:prstGeom prst="rect">
              <a:avLst/>
            </a:prstGeom>
            <a:solidFill>
              <a:schemeClr val="bg1"/>
            </a:solidFill>
            <a:ln>
              <a:noFill/>
            </a:ln>
            <a:effectLst/>
            <a:extLst>
              <a:ext uri="{91240B29-F687-4F45-9708-019B960494DF}">
                <a14:hiddenLine xmlns:a14="http://schemas.microsoft.com/office/drawing/2010/main" w="2857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dirty="0">
                  <a:solidFill>
                    <a:prstClr val="black"/>
                  </a:solidFill>
                  <a:latin typeface="Comic Sans MS" panose="030F0702030302020204" pitchFamily="66" charset="0"/>
                </a:rPr>
                <a:t>One big node</a:t>
              </a:r>
            </a:p>
          </p:txBody>
        </p:sp>
      </p:grpSp>
      <p:grpSp>
        <p:nvGrpSpPr>
          <p:cNvPr id="33822" name="Group 40"/>
          <p:cNvGrpSpPr>
            <a:grpSpLocks/>
          </p:cNvGrpSpPr>
          <p:nvPr/>
        </p:nvGrpSpPr>
        <p:grpSpPr bwMode="auto">
          <a:xfrm>
            <a:off x="328613" y="3007891"/>
            <a:ext cx="2097088" cy="687387"/>
            <a:chOff x="207" y="1431"/>
            <a:chExt cx="1321" cy="433"/>
          </a:xfrm>
        </p:grpSpPr>
        <p:sp>
          <p:nvSpPr>
            <p:cNvPr id="33824" name="Text Box 41"/>
            <p:cNvSpPr txBox="1">
              <a:spLocks noChangeArrowheads="1"/>
            </p:cNvSpPr>
            <p:nvPr/>
          </p:nvSpPr>
          <p:spPr bwMode="auto">
            <a:xfrm>
              <a:off x="207" y="1431"/>
              <a:ext cx="111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u="sng">
                  <a:solidFill>
                    <a:prstClr val="black"/>
                  </a:solidFill>
                  <a:latin typeface="Comic Sans MS" panose="030F0702030302020204" pitchFamily="66" charset="0"/>
                </a:rPr>
                <a:t>A single node</a:t>
              </a:r>
            </a:p>
          </p:txBody>
        </p:sp>
        <p:sp>
          <p:nvSpPr>
            <p:cNvPr id="33825" name="Line 42"/>
            <p:cNvSpPr>
              <a:spLocks noChangeShapeType="1"/>
            </p:cNvSpPr>
            <p:nvPr/>
          </p:nvSpPr>
          <p:spPr bwMode="auto">
            <a:xfrm>
              <a:off x="1304" y="1640"/>
              <a:ext cx="224" cy="22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sp>
        <p:nvSpPr>
          <p:cNvPr id="45" name="Line 42"/>
          <p:cNvSpPr>
            <a:spLocks noChangeShapeType="1"/>
          </p:cNvSpPr>
          <p:nvPr/>
        </p:nvSpPr>
        <p:spPr bwMode="auto">
          <a:xfrm flipH="1">
            <a:off x="6776567" y="4299854"/>
            <a:ext cx="346546" cy="3790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47" name="Line 42"/>
          <p:cNvSpPr>
            <a:spLocks noChangeShapeType="1"/>
          </p:cNvSpPr>
          <p:nvPr/>
        </p:nvSpPr>
        <p:spPr bwMode="auto">
          <a:xfrm flipV="1">
            <a:off x="1852650" y="4150363"/>
            <a:ext cx="552377" cy="29898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nvGrpSpPr>
          <p:cNvPr id="50" name="Group 40"/>
          <p:cNvGrpSpPr>
            <a:grpSpLocks/>
          </p:cNvGrpSpPr>
          <p:nvPr/>
        </p:nvGrpSpPr>
        <p:grpSpPr bwMode="auto">
          <a:xfrm>
            <a:off x="2405027" y="2409355"/>
            <a:ext cx="2733677" cy="1260474"/>
            <a:chOff x="93" y="1430"/>
            <a:chExt cx="1722" cy="794"/>
          </a:xfrm>
        </p:grpSpPr>
        <p:sp>
          <p:nvSpPr>
            <p:cNvPr id="51" name="Text Box 41"/>
            <p:cNvSpPr txBox="1">
              <a:spLocks noChangeArrowheads="1"/>
            </p:cNvSpPr>
            <p:nvPr/>
          </p:nvSpPr>
          <p:spPr bwMode="auto">
            <a:xfrm>
              <a:off x="93" y="1430"/>
              <a:ext cx="1722"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u="sng" dirty="0">
                  <a:solidFill>
                    <a:prstClr val="black"/>
                  </a:solidFill>
                  <a:latin typeface="Comic Sans MS" panose="030F0702030302020204" pitchFamily="66" charset="0"/>
                </a:rPr>
                <a:t>Nodes </a:t>
              </a:r>
              <a:r>
                <a:rPr lang="tr-TR" altLang="en-US" u="sng" dirty="0" smtClean="0">
                  <a:solidFill>
                    <a:prstClr val="black"/>
                  </a:solidFill>
                  <a:latin typeface="Comic Sans MS" panose="030F0702030302020204" pitchFamily="66" charset="0"/>
                </a:rPr>
                <a:t>are </a:t>
              </a:r>
              <a:r>
                <a:rPr lang="en-US" altLang="en-US" u="sng" dirty="0" smtClean="0">
                  <a:solidFill>
                    <a:prstClr val="black"/>
                  </a:solidFill>
                  <a:latin typeface="Comic Sans MS" panose="030F0702030302020204" pitchFamily="66" charset="0"/>
                </a:rPr>
                <a:t>Connected</a:t>
              </a:r>
              <a:endParaRPr lang="tr-TR" altLang="en-US" u="sng" dirty="0" smtClean="0">
                <a:solidFill>
                  <a:prstClr val="black"/>
                </a:solidFill>
                <a:latin typeface="Comic Sans MS" panose="030F0702030302020204" pitchFamily="66" charset="0"/>
              </a:endParaRPr>
            </a:p>
            <a:p>
              <a:pPr algn="ctr"/>
              <a:r>
                <a:rPr lang="en-US" altLang="en-US" u="sng" dirty="0" smtClean="0">
                  <a:solidFill>
                    <a:prstClr val="black"/>
                  </a:solidFill>
                  <a:latin typeface="Comic Sans MS" panose="030F0702030302020204" pitchFamily="66" charset="0"/>
                </a:rPr>
                <a:t>by </a:t>
              </a:r>
              <a:r>
                <a:rPr lang="en-US" altLang="en-US" u="sng" dirty="0">
                  <a:solidFill>
                    <a:prstClr val="black"/>
                  </a:solidFill>
                  <a:latin typeface="Comic Sans MS" panose="030F0702030302020204" pitchFamily="66" charset="0"/>
                </a:rPr>
                <a:t>Wires Only</a:t>
              </a:r>
            </a:p>
          </p:txBody>
        </p:sp>
        <p:sp>
          <p:nvSpPr>
            <p:cNvPr id="52" name="Line 42"/>
            <p:cNvSpPr>
              <a:spLocks noChangeShapeType="1"/>
            </p:cNvSpPr>
            <p:nvPr/>
          </p:nvSpPr>
          <p:spPr bwMode="auto">
            <a:xfrm flipH="1">
              <a:off x="732" y="1883"/>
              <a:ext cx="59" cy="34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grpSp>
    </p:spTree>
    <p:extLst>
      <p:ext uri="{BB962C8B-B14F-4D97-AF65-F5344CB8AC3E}">
        <p14:creationId xmlns:p14="http://schemas.microsoft.com/office/powerpoint/2010/main" val="4191110131"/>
      </p:ext>
    </p:extLst>
  </p:cSld>
  <p:clrMapOvr>
    <a:masterClrMapping/>
  </p:clrMapOvr>
  <p:transition>
    <p:plu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sz="half" idx="1"/>
          </p:nvPr>
        </p:nvSpPr>
        <p:spPr>
          <a:xfrm>
            <a:off x="611560" y="2348880"/>
            <a:ext cx="3810000" cy="2491407"/>
          </a:xfrm>
        </p:spPr>
        <p:txBody>
          <a:bodyPr/>
          <a:lstStyle/>
          <a:p>
            <a:r>
              <a:rPr lang="en-US" altLang="tr-TR" sz="2800" dirty="0"/>
              <a:t>I</a:t>
            </a:r>
            <a:r>
              <a:rPr lang="en-US" altLang="tr-TR" sz="2800" baseline="-25000" dirty="0"/>
              <a:t>1</a:t>
            </a:r>
            <a:r>
              <a:rPr lang="en-US" altLang="tr-TR" sz="2800" dirty="0"/>
              <a:t> = I</a:t>
            </a:r>
            <a:r>
              <a:rPr lang="en-US" altLang="tr-TR" sz="2800" baseline="-25000" dirty="0"/>
              <a:t>2 </a:t>
            </a:r>
            <a:r>
              <a:rPr lang="en-US" altLang="tr-TR" sz="2800" dirty="0"/>
              <a:t>+ I</a:t>
            </a:r>
            <a:r>
              <a:rPr lang="en-US" altLang="tr-TR" sz="2800" baseline="-25000" dirty="0"/>
              <a:t>3</a:t>
            </a:r>
          </a:p>
          <a:p>
            <a:r>
              <a:rPr lang="en-US" altLang="tr-TR" sz="2800" dirty="0" smtClean="0"/>
              <a:t>Diagram </a:t>
            </a:r>
            <a:r>
              <a:rPr lang="en-US" altLang="tr-TR" sz="2800" dirty="0"/>
              <a:t>b shows a mechanical </a:t>
            </a:r>
            <a:r>
              <a:rPr lang="en-US" altLang="tr-TR" sz="2800" dirty="0" smtClean="0"/>
              <a:t>analog</a:t>
            </a:r>
            <a:r>
              <a:rPr lang="tr-TR" altLang="tr-TR" sz="2800" dirty="0"/>
              <a:t>y</a:t>
            </a:r>
            <a:endParaRPr lang="en-US" altLang="tr-TR" sz="2800" dirty="0"/>
          </a:p>
        </p:txBody>
      </p:sp>
      <p:grpSp>
        <p:nvGrpSpPr>
          <p:cNvPr id="3" name="Group 2"/>
          <p:cNvGrpSpPr/>
          <p:nvPr/>
        </p:nvGrpSpPr>
        <p:grpSpPr>
          <a:xfrm>
            <a:off x="4572000" y="1801689"/>
            <a:ext cx="3140844" cy="4114800"/>
            <a:chOff x="5076056" y="2017713"/>
            <a:chExt cx="3140844" cy="4114800"/>
          </a:xfrm>
        </p:grpSpPr>
        <p:pic>
          <p:nvPicPr>
            <p:cNvPr id="22534" name="Picture 6" descr="Fig 18-12"/>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334000" y="2017713"/>
              <a:ext cx="28829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76056" y="5805264"/>
              <a:ext cx="1584176" cy="3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
        <p:nvSpPr>
          <p:cNvPr id="7" name="Rectangle 49"/>
          <p:cNvSpPr txBox="1">
            <a:spLocks noChangeArrowheads="1"/>
          </p:cNvSpPr>
          <p:nvPr/>
        </p:nvSpPr>
        <p:spPr>
          <a:xfrm>
            <a:off x="250825" y="332115"/>
            <a:ext cx="7772400" cy="523220"/>
          </a:xfrm>
          <a:prstGeom prst="rect">
            <a:avLst/>
          </a:prstGeom>
          <a:solidFill>
            <a:schemeClr val="bg1"/>
          </a:solidFill>
          <a:ln>
            <a:noFill/>
          </a:ln>
          <a:effec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a:lstStyle>
          <a:p>
            <a:pPr algn="l"/>
            <a:r>
              <a:rPr lang="en-US" altLang="en-US" sz="2800" dirty="0">
                <a:effectLst>
                  <a:outerShdw blurRad="38100" dist="38100" dir="2700000" algn="tl">
                    <a:srgbClr val="000000">
                      <a:alpha val="43137"/>
                    </a:srgbClr>
                  </a:outerShdw>
                </a:effectLst>
                <a:ea typeface="+mn-ea"/>
                <a:cs typeface="+mn-cs"/>
              </a:rPr>
              <a:t>From Conservation of Charge</a:t>
            </a:r>
          </a:p>
        </p:txBody>
      </p:sp>
    </p:spTree>
    <p:extLst>
      <p:ext uri="{BB962C8B-B14F-4D97-AF65-F5344CB8AC3E}">
        <p14:creationId xmlns:p14="http://schemas.microsoft.com/office/powerpoint/2010/main" val="3068567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7C0D78AB-0759-41A8-9B61-9F2A3D1CD697}" type="slidenum">
              <a:rPr lang="en-GB" altLang="en-US" sz="1400">
                <a:solidFill>
                  <a:prstClr val="black"/>
                </a:solidFill>
              </a:rPr>
              <a:pPr/>
              <a:t>16</a:t>
            </a:fld>
            <a:endParaRPr lang="en-GB" altLang="en-US" sz="1400">
              <a:solidFill>
                <a:prstClr val="black"/>
              </a:solidFill>
            </a:endParaRPr>
          </a:p>
        </p:txBody>
      </p:sp>
      <p:sp>
        <p:nvSpPr>
          <p:cNvPr id="137218" name="Text Box 2"/>
          <p:cNvSpPr txBox="1">
            <a:spLocks noChangeArrowheads="1"/>
          </p:cNvSpPr>
          <p:nvPr/>
        </p:nvSpPr>
        <p:spPr bwMode="auto">
          <a:xfrm>
            <a:off x="684213" y="981075"/>
            <a:ext cx="63321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a:solidFill>
                  <a:prstClr val="black"/>
                </a:solidFill>
                <a:latin typeface="Comic Sans MS" panose="030F0702030302020204" pitchFamily="66" charset="0"/>
              </a:rPr>
              <a:t> The sum of currents flowing </a:t>
            </a:r>
            <a:r>
              <a:rPr lang="en-US" altLang="en-US" sz="2400" b="1">
                <a:solidFill>
                  <a:srgbClr val="0000FF"/>
                </a:solidFill>
                <a:latin typeface="Comic Sans MS" panose="030F0702030302020204" pitchFamily="66" charset="0"/>
              </a:rPr>
              <a:t>into</a:t>
            </a:r>
            <a:r>
              <a:rPr lang="en-US" altLang="en-US" sz="2400">
                <a:solidFill>
                  <a:prstClr val="black"/>
                </a:solidFill>
                <a:latin typeface="Comic Sans MS" panose="030F0702030302020204" pitchFamily="66" charset="0"/>
              </a:rPr>
              <a:t> a node </a:t>
            </a:r>
            <a:br>
              <a:rPr lang="en-US" altLang="en-US" sz="2400">
                <a:solidFill>
                  <a:prstClr val="black"/>
                </a:solidFill>
                <a:latin typeface="Comic Sans MS" panose="030F0702030302020204" pitchFamily="66" charset="0"/>
              </a:rPr>
            </a:br>
            <a:r>
              <a:rPr lang="en-US" altLang="en-US" sz="2400">
                <a:solidFill>
                  <a:prstClr val="black"/>
                </a:solidFill>
                <a:latin typeface="Comic Sans MS" panose="030F0702030302020204" pitchFamily="66" charset="0"/>
              </a:rPr>
              <a:t>   must be balanced by the sum of currents</a:t>
            </a:r>
            <a:br>
              <a:rPr lang="en-US" altLang="en-US" sz="2400">
                <a:solidFill>
                  <a:prstClr val="black"/>
                </a:solidFill>
                <a:latin typeface="Comic Sans MS" panose="030F0702030302020204" pitchFamily="66" charset="0"/>
              </a:rPr>
            </a:br>
            <a:r>
              <a:rPr lang="en-US" altLang="en-US" sz="2400">
                <a:solidFill>
                  <a:prstClr val="black"/>
                </a:solidFill>
                <a:latin typeface="Comic Sans MS" panose="030F0702030302020204" pitchFamily="66" charset="0"/>
              </a:rPr>
              <a:t>   flowing </a:t>
            </a:r>
            <a:r>
              <a:rPr lang="en-US" altLang="en-US" sz="2400" b="1">
                <a:solidFill>
                  <a:srgbClr val="0000FF"/>
                </a:solidFill>
                <a:latin typeface="Comic Sans MS" panose="030F0702030302020204" pitchFamily="66" charset="0"/>
              </a:rPr>
              <a:t>out </a:t>
            </a:r>
            <a:r>
              <a:rPr lang="en-US" altLang="en-US" sz="2400">
                <a:solidFill>
                  <a:prstClr val="black"/>
                </a:solidFill>
                <a:latin typeface="Comic Sans MS" panose="030F0702030302020204" pitchFamily="66" charset="0"/>
              </a:rPr>
              <a:t>of the node.</a:t>
            </a:r>
          </a:p>
        </p:txBody>
      </p:sp>
      <p:grpSp>
        <p:nvGrpSpPr>
          <p:cNvPr id="137241" name="Group 25"/>
          <p:cNvGrpSpPr>
            <a:grpSpLocks/>
          </p:cNvGrpSpPr>
          <p:nvPr/>
        </p:nvGrpSpPr>
        <p:grpSpPr bwMode="auto">
          <a:xfrm>
            <a:off x="3792143" y="2081391"/>
            <a:ext cx="396875" cy="481012"/>
            <a:chOff x="3198" y="1617"/>
            <a:chExt cx="250" cy="303"/>
          </a:xfrm>
        </p:grpSpPr>
        <p:sp>
          <p:nvSpPr>
            <p:cNvPr id="36909" name="Line 26"/>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6910" name="Text Box 27"/>
            <p:cNvSpPr txBox="1">
              <a:spLocks noChangeArrowheads="1"/>
            </p:cNvSpPr>
            <p:nvPr/>
          </p:nvSpPr>
          <p:spPr bwMode="auto">
            <a:xfrm>
              <a:off x="3198" y="1617"/>
              <a:ext cx="2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i="1" dirty="0">
                  <a:solidFill>
                    <a:prstClr val="black"/>
                  </a:solidFill>
                  <a:latin typeface="Comic Sans MS" panose="030F0702030302020204" pitchFamily="66" charset="0"/>
                </a:rPr>
                <a:t>i</a:t>
              </a:r>
              <a:r>
                <a:rPr lang="en-US" altLang="en-US" sz="2400" baseline="-25000" dirty="0">
                  <a:solidFill>
                    <a:prstClr val="black"/>
                  </a:solidFill>
                  <a:latin typeface="Comic Sans MS" panose="030F0702030302020204" pitchFamily="66" charset="0"/>
                </a:rPr>
                <a:t>1</a:t>
              </a:r>
              <a:endParaRPr lang="en-US" altLang="en-US" sz="2400" dirty="0">
                <a:solidFill>
                  <a:prstClr val="black"/>
                </a:solidFill>
                <a:latin typeface="Comic Sans MS" panose="030F0702030302020204" pitchFamily="66" charset="0"/>
              </a:endParaRPr>
            </a:p>
          </p:txBody>
        </p:sp>
      </p:grpSp>
      <p:grpSp>
        <p:nvGrpSpPr>
          <p:cNvPr id="36869" name="Group 53"/>
          <p:cNvGrpSpPr>
            <a:grpSpLocks/>
          </p:cNvGrpSpPr>
          <p:nvPr/>
        </p:nvGrpSpPr>
        <p:grpSpPr bwMode="auto">
          <a:xfrm>
            <a:off x="894551" y="2335008"/>
            <a:ext cx="4881563" cy="1879600"/>
            <a:chOff x="1381" y="1671"/>
            <a:chExt cx="3075" cy="1184"/>
          </a:xfrm>
        </p:grpSpPr>
        <p:sp>
          <p:nvSpPr>
            <p:cNvPr id="36881" name="Oval 3"/>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882" name="Line 4"/>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3" name="Line 5"/>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4" name="Line 6"/>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5" name="Line 7"/>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6" name="Rectangle 8"/>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87" name="Line 9"/>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8" name="Line 10"/>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89" name="Rectangle 11"/>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90" name="Rectangle 12"/>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6891" name="Line 13"/>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2" name="Line 14"/>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3" name="Line 15"/>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4" name="Line 16"/>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6895" name="Rectangle 17"/>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6896" name="Group 18"/>
            <p:cNvGrpSpPr>
              <a:grpSpLocks/>
            </p:cNvGrpSpPr>
            <p:nvPr/>
          </p:nvGrpSpPr>
          <p:grpSpPr bwMode="auto">
            <a:xfrm>
              <a:off x="3470" y="1871"/>
              <a:ext cx="716" cy="86"/>
              <a:chOff x="3470" y="1871"/>
              <a:chExt cx="716" cy="86"/>
            </a:xfrm>
          </p:grpSpPr>
          <p:sp>
            <p:nvSpPr>
              <p:cNvPr id="36905" name="Oval 19"/>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6" name="Oval 20"/>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7" name="Oval 21"/>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6908" name="Oval 22"/>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6897" name="AutoShape 23"/>
            <p:cNvSpPr>
              <a:spLocks noChangeArrowheads="1"/>
            </p:cNvSpPr>
            <p:nvPr/>
          </p:nvSpPr>
          <p:spPr bwMode="auto">
            <a:xfrm>
              <a:off x="3464" y="1872"/>
              <a:ext cx="728" cy="88"/>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6898" name="Group 28"/>
            <p:cNvGrpSpPr>
              <a:grpSpLocks/>
            </p:cNvGrpSpPr>
            <p:nvPr/>
          </p:nvGrpSpPr>
          <p:grpSpPr bwMode="auto">
            <a:xfrm>
              <a:off x="3512" y="1984"/>
              <a:ext cx="328" cy="313"/>
              <a:chOff x="3512" y="1984"/>
              <a:chExt cx="328" cy="313"/>
            </a:xfrm>
          </p:grpSpPr>
          <p:sp>
            <p:nvSpPr>
              <p:cNvPr id="36903" name="Line 29"/>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137246" name="Text Box 30"/>
              <p:cNvSpPr txBox="1">
                <a:spLocks noChangeArrowheads="1"/>
              </p:cNvSpPr>
              <p:nvPr/>
            </p:nvSpPr>
            <p:spPr bwMode="auto">
              <a:xfrm>
                <a:off x="3590" y="2006"/>
                <a:ext cx="25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endPar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grpSp>
          <p:nvGrpSpPr>
            <p:cNvPr id="36899" name="Group 31"/>
            <p:cNvGrpSpPr>
              <a:grpSpLocks/>
            </p:cNvGrpSpPr>
            <p:nvPr/>
          </p:nvGrpSpPr>
          <p:grpSpPr bwMode="auto">
            <a:xfrm>
              <a:off x="4144" y="1984"/>
              <a:ext cx="312" cy="313"/>
              <a:chOff x="4144" y="1984"/>
              <a:chExt cx="312" cy="313"/>
            </a:xfrm>
          </p:grpSpPr>
          <p:sp>
            <p:nvSpPr>
              <p:cNvPr id="36901" name="Line 32"/>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137249" name="Text Box 33"/>
              <p:cNvSpPr txBox="1">
                <a:spLocks noChangeArrowheads="1"/>
              </p:cNvSpPr>
              <p:nvPr/>
            </p:nvSpPr>
            <p:spPr bwMode="auto">
              <a:xfrm>
                <a:off x="4206" y="2006"/>
                <a:ext cx="25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endPar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sp>
          <p:nvSpPr>
            <p:cNvPr id="36900" name="Text Box 34"/>
            <p:cNvSpPr txBox="1">
              <a:spLocks noChangeArrowheads="1"/>
            </p:cNvSpPr>
            <p:nvPr/>
          </p:nvSpPr>
          <p:spPr bwMode="auto">
            <a:xfrm>
              <a:off x="3622" y="1671"/>
              <a:ext cx="4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0000FF"/>
                  </a:solidFill>
                  <a:latin typeface="Comic Sans MS" panose="030F0702030302020204" pitchFamily="66" charset="0"/>
                </a:rPr>
                <a:t>node</a:t>
              </a:r>
            </a:p>
          </p:txBody>
        </p:sp>
      </p:grpSp>
      <p:sp>
        <p:nvSpPr>
          <p:cNvPr id="137251" name="Text Box 35"/>
          <p:cNvSpPr txBox="1">
            <a:spLocks noChangeArrowheads="1"/>
          </p:cNvSpPr>
          <p:nvPr/>
        </p:nvSpPr>
        <p:spPr bwMode="auto">
          <a:xfrm>
            <a:off x="1692275" y="4537075"/>
            <a:ext cx="249299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into</a:t>
            </a:r>
            <a:r>
              <a:rPr lang="en-US" altLang="en-US">
                <a:solidFill>
                  <a:prstClr val="black"/>
                </a:solidFill>
                <a:latin typeface="Comic Sans MS" panose="030F0702030302020204" pitchFamily="66" charset="0"/>
              </a:rPr>
              <a:t> the node</a:t>
            </a:r>
          </a:p>
        </p:txBody>
      </p:sp>
      <p:sp>
        <p:nvSpPr>
          <p:cNvPr id="137252" name="Text Box 36"/>
          <p:cNvSpPr txBox="1">
            <a:spLocks noChangeArrowheads="1"/>
          </p:cNvSpPr>
          <p:nvPr/>
        </p:nvSpPr>
        <p:spPr bwMode="auto">
          <a:xfrm>
            <a:off x="1692275" y="4943475"/>
            <a:ext cx="276870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out</a:t>
            </a:r>
            <a:r>
              <a:rPr lang="en-US" altLang="en-US">
                <a:solidFill>
                  <a:prstClr val="black"/>
                </a:solidFill>
                <a:latin typeface="Comic Sans MS" panose="030F0702030302020204" pitchFamily="66" charset="0"/>
              </a:rPr>
              <a:t> of the node</a:t>
            </a:r>
          </a:p>
        </p:txBody>
      </p:sp>
      <p:sp>
        <p:nvSpPr>
          <p:cNvPr id="137253" name="Text Box 37"/>
          <p:cNvSpPr txBox="1">
            <a:spLocks noChangeArrowheads="1"/>
          </p:cNvSpPr>
          <p:nvPr/>
        </p:nvSpPr>
        <p:spPr bwMode="auto">
          <a:xfrm>
            <a:off x="1692275" y="5387975"/>
            <a:ext cx="275428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baseline="-25000">
                <a:solidFill>
                  <a:prstClr val="black"/>
                </a:solidFill>
                <a:latin typeface="Comic Sans MS" panose="030F0702030302020204" pitchFamily="66" charset="0"/>
              </a:rPr>
              <a:t> </a:t>
            </a:r>
            <a:r>
              <a:rPr lang="en-US" altLang="en-US">
                <a:solidFill>
                  <a:prstClr val="black"/>
                </a:solidFill>
                <a:latin typeface="Comic Sans MS" panose="030F0702030302020204" pitchFamily="66" charset="0"/>
              </a:rPr>
              <a:t>flows </a:t>
            </a:r>
            <a:r>
              <a:rPr lang="en-US" altLang="en-US" b="1">
                <a:solidFill>
                  <a:srgbClr val="0000FF"/>
                </a:solidFill>
                <a:latin typeface="Comic Sans MS" panose="030F0702030302020204" pitchFamily="66" charset="0"/>
              </a:rPr>
              <a:t>out</a:t>
            </a:r>
            <a:r>
              <a:rPr lang="en-US" altLang="en-US">
                <a:solidFill>
                  <a:prstClr val="black"/>
                </a:solidFill>
                <a:latin typeface="Comic Sans MS" panose="030F0702030302020204" pitchFamily="66" charset="0"/>
              </a:rPr>
              <a:t> of the node</a:t>
            </a:r>
          </a:p>
        </p:txBody>
      </p:sp>
      <p:sp>
        <p:nvSpPr>
          <p:cNvPr id="137254" name="Text Box 38"/>
          <p:cNvSpPr txBox="1">
            <a:spLocks noChangeArrowheads="1"/>
          </p:cNvSpPr>
          <p:nvPr/>
        </p:nvSpPr>
        <p:spPr bwMode="auto">
          <a:xfrm>
            <a:off x="2309813" y="5883275"/>
            <a:ext cx="1500732"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sz="2400" b="1" i="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p>
        </p:txBody>
      </p:sp>
      <p:sp>
        <p:nvSpPr>
          <p:cNvPr id="36874" name="Rectangle 49"/>
          <p:cNvSpPr>
            <a:spLocks noGrp="1" noChangeArrowheads="1"/>
          </p:cNvSpPr>
          <p:nvPr>
            <p:ph type="title" idx="4294967295"/>
          </p:nvPr>
        </p:nvSpPr>
        <p:spPr>
          <a:xfrm>
            <a:off x="250825" y="332115"/>
            <a:ext cx="7772400" cy="523220"/>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2800" dirty="0">
                <a:effectLst>
                  <a:outerShdw blurRad="38100" dist="38100" dir="2700000" algn="tl">
                    <a:srgbClr val="000000">
                      <a:alpha val="43137"/>
                    </a:srgbClr>
                  </a:outerShdw>
                </a:effectLst>
                <a:ea typeface="+mn-ea"/>
                <a:cs typeface="+mn-cs"/>
              </a:rPr>
              <a:t>Kirchhoff’s Current Law</a:t>
            </a:r>
          </a:p>
        </p:txBody>
      </p:sp>
      <p:grpSp>
        <p:nvGrpSpPr>
          <p:cNvPr id="137274" name="Group 58"/>
          <p:cNvGrpSpPr>
            <a:grpSpLocks/>
          </p:cNvGrpSpPr>
          <p:nvPr/>
        </p:nvGrpSpPr>
        <p:grpSpPr bwMode="auto">
          <a:xfrm>
            <a:off x="6507164" y="1052513"/>
            <a:ext cx="2636838" cy="3543300"/>
            <a:chOff x="3977" y="845"/>
            <a:chExt cx="1661" cy="2232"/>
          </a:xfrm>
        </p:grpSpPr>
        <p:pic>
          <p:nvPicPr>
            <p:cNvPr id="36879" name="Picture 52" descr="kircho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3" y="845"/>
              <a:ext cx="947"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Text Box 54"/>
            <p:cNvSpPr txBox="1">
              <a:spLocks noChangeArrowheads="1"/>
            </p:cNvSpPr>
            <p:nvPr/>
          </p:nvSpPr>
          <p:spPr bwMode="auto">
            <a:xfrm>
              <a:off x="3977" y="2205"/>
              <a:ext cx="1661"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spcBef>
                  <a:spcPct val="50000"/>
                </a:spcBef>
              </a:pPr>
              <a:r>
                <a:rPr lang="en-US" altLang="en-US" sz="2400" dirty="0">
                  <a:solidFill>
                    <a:prstClr val="black"/>
                  </a:solidFill>
                  <a:latin typeface="Comic Sans MS" panose="030F0702030302020204" pitchFamily="66" charset="0"/>
                </a:rPr>
                <a:t>Gustav </a:t>
              </a:r>
              <a:r>
                <a:rPr lang="en-US" altLang="en-US" sz="2400" dirty="0" err="1">
                  <a:solidFill>
                    <a:prstClr val="black"/>
                  </a:solidFill>
                  <a:latin typeface="Comic Sans MS" panose="030F0702030302020204" pitchFamily="66" charset="0"/>
                </a:rPr>
                <a:t>Kirchoff</a:t>
              </a:r>
              <a:r>
                <a:rPr lang="en-US" altLang="en-US" sz="2400" dirty="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was an 18th century German mathematician</a:t>
              </a:r>
            </a:p>
          </p:txBody>
        </p:sp>
      </p:grpSp>
    </p:spTree>
    <p:extLst>
      <p:ext uri="{BB962C8B-B14F-4D97-AF65-F5344CB8AC3E}">
        <p14:creationId xmlns:p14="http://schemas.microsoft.com/office/powerpoint/2010/main" val="45281969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2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2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72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7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51" grpId="0" autoUpdateAnimBg="0"/>
      <p:bldP spid="137252" grpId="0" autoUpdateAnimBg="0"/>
      <p:bldP spid="137253" grpId="0" autoUpdateAnimBg="0"/>
      <p:bldP spid="137254"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6EFF507E-8DFC-4EE9-8C7D-9B416A8577CC}" type="slidenum">
              <a:rPr lang="en-GB" altLang="en-US" sz="1400">
                <a:solidFill>
                  <a:prstClr val="black"/>
                </a:solidFill>
              </a:rPr>
              <a:pPr/>
              <a:t>17</a:t>
            </a:fld>
            <a:endParaRPr lang="en-GB" altLang="en-US" sz="1400">
              <a:solidFill>
                <a:prstClr val="black"/>
              </a:solidFill>
            </a:endParaRPr>
          </a:p>
        </p:txBody>
      </p:sp>
      <p:sp>
        <p:nvSpPr>
          <p:cNvPr id="138242" name="Text Box 2"/>
          <p:cNvSpPr txBox="1">
            <a:spLocks noChangeArrowheads="1"/>
          </p:cNvSpPr>
          <p:nvPr/>
        </p:nvSpPr>
        <p:spPr bwMode="auto">
          <a:xfrm>
            <a:off x="56009" y="981075"/>
            <a:ext cx="870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a:solidFill>
                  <a:prstClr val="black"/>
                </a:solidFill>
                <a:latin typeface="Comic Sans MS" panose="030F0702030302020204" pitchFamily="66" charset="0"/>
              </a:rPr>
              <a:t> This equation can also be written in the following form:</a:t>
            </a:r>
          </a:p>
        </p:txBody>
      </p:sp>
      <p:sp>
        <p:nvSpPr>
          <p:cNvPr id="37892" name="Oval 3"/>
          <p:cNvSpPr>
            <a:spLocks noChangeArrowheads="1"/>
          </p:cNvSpPr>
          <p:nvPr/>
        </p:nvSpPr>
        <p:spPr bwMode="auto">
          <a:xfrm>
            <a:off x="1807022"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893" name="Line 4"/>
          <p:cNvSpPr>
            <a:spLocks noChangeShapeType="1"/>
          </p:cNvSpPr>
          <p:nvPr/>
        </p:nvSpPr>
        <p:spPr bwMode="auto">
          <a:xfrm>
            <a:off x="2124522"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4" name="Line 5"/>
          <p:cNvSpPr>
            <a:spLocks noChangeShapeType="1"/>
          </p:cNvSpPr>
          <p:nvPr/>
        </p:nvSpPr>
        <p:spPr bwMode="auto">
          <a:xfrm flipV="1">
            <a:off x="2124522"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5" name="Line 6"/>
          <p:cNvSpPr>
            <a:spLocks noChangeShapeType="1"/>
          </p:cNvSpPr>
          <p:nvPr/>
        </p:nvSpPr>
        <p:spPr bwMode="auto">
          <a:xfrm>
            <a:off x="2118172"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6" name="Line 7"/>
          <p:cNvSpPr>
            <a:spLocks noChangeShapeType="1"/>
          </p:cNvSpPr>
          <p:nvPr/>
        </p:nvSpPr>
        <p:spPr bwMode="auto">
          <a:xfrm>
            <a:off x="4647059"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7" name="Rectangle 8"/>
          <p:cNvSpPr>
            <a:spLocks noChangeArrowheads="1"/>
          </p:cNvSpPr>
          <p:nvPr/>
        </p:nvSpPr>
        <p:spPr bwMode="auto">
          <a:xfrm rot="-5400000">
            <a:off x="4762947"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898" name="Line 9"/>
          <p:cNvSpPr>
            <a:spLocks noChangeShapeType="1"/>
          </p:cNvSpPr>
          <p:nvPr/>
        </p:nvSpPr>
        <p:spPr bwMode="auto">
          <a:xfrm flipV="1">
            <a:off x="5194747"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899" name="Line 10"/>
          <p:cNvSpPr>
            <a:spLocks noChangeShapeType="1"/>
          </p:cNvSpPr>
          <p:nvPr/>
        </p:nvSpPr>
        <p:spPr bwMode="auto">
          <a:xfrm>
            <a:off x="5194747"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0" name="Rectangle 11"/>
          <p:cNvSpPr>
            <a:spLocks noChangeArrowheads="1"/>
          </p:cNvSpPr>
          <p:nvPr/>
        </p:nvSpPr>
        <p:spPr bwMode="auto">
          <a:xfrm rot="-5400000">
            <a:off x="5748784"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901" name="Rectangle 12"/>
          <p:cNvSpPr>
            <a:spLocks noChangeArrowheads="1"/>
          </p:cNvSpPr>
          <p:nvPr/>
        </p:nvSpPr>
        <p:spPr bwMode="auto">
          <a:xfrm rot="-5400000">
            <a:off x="5751959"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7902" name="Line 13"/>
          <p:cNvSpPr>
            <a:spLocks noChangeShapeType="1"/>
          </p:cNvSpPr>
          <p:nvPr/>
        </p:nvSpPr>
        <p:spPr bwMode="auto">
          <a:xfrm flipH="1">
            <a:off x="6185347"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3" name="Line 14"/>
          <p:cNvSpPr>
            <a:spLocks noChangeShapeType="1"/>
          </p:cNvSpPr>
          <p:nvPr/>
        </p:nvSpPr>
        <p:spPr bwMode="auto">
          <a:xfrm flipH="1" flipV="1">
            <a:off x="6190109"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4" name="Line 15"/>
          <p:cNvSpPr>
            <a:spLocks noChangeShapeType="1"/>
          </p:cNvSpPr>
          <p:nvPr/>
        </p:nvSpPr>
        <p:spPr bwMode="auto">
          <a:xfrm>
            <a:off x="2126109"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5" name="Line 16"/>
          <p:cNvSpPr>
            <a:spLocks noChangeShapeType="1"/>
          </p:cNvSpPr>
          <p:nvPr/>
        </p:nvSpPr>
        <p:spPr bwMode="auto">
          <a:xfrm flipV="1">
            <a:off x="2122934"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7906" name="Rectangle 17"/>
          <p:cNvSpPr>
            <a:spLocks noChangeArrowheads="1"/>
          </p:cNvSpPr>
          <p:nvPr/>
        </p:nvSpPr>
        <p:spPr bwMode="auto">
          <a:xfrm>
            <a:off x="3789809"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7907" name="Group 18"/>
          <p:cNvGrpSpPr>
            <a:grpSpLocks/>
          </p:cNvGrpSpPr>
          <p:nvPr/>
        </p:nvGrpSpPr>
        <p:grpSpPr bwMode="auto">
          <a:xfrm>
            <a:off x="5123309" y="2970213"/>
            <a:ext cx="1136650" cy="136525"/>
            <a:chOff x="3470" y="1871"/>
            <a:chExt cx="716" cy="86"/>
          </a:xfrm>
        </p:grpSpPr>
        <p:sp>
          <p:nvSpPr>
            <p:cNvPr id="37925" name="Oval 19"/>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6" name="Oval 20"/>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7" name="Oval 21"/>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7928" name="Oval 22"/>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7908" name="AutoShape 23"/>
          <p:cNvSpPr>
            <a:spLocks noChangeArrowheads="1"/>
          </p:cNvSpPr>
          <p:nvPr/>
        </p:nvSpPr>
        <p:spPr bwMode="auto">
          <a:xfrm>
            <a:off x="5113784" y="2971800"/>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7909" name="Group 24"/>
          <p:cNvGrpSpPr>
            <a:grpSpLocks/>
          </p:cNvGrpSpPr>
          <p:nvPr/>
        </p:nvGrpSpPr>
        <p:grpSpPr bwMode="auto">
          <a:xfrm>
            <a:off x="4691509" y="2640013"/>
            <a:ext cx="396875" cy="407987"/>
            <a:chOff x="3198" y="1663"/>
            <a:chExt cx="250" cy="257"/>
          </a:xfrm>
        </p:grpSpPr>
        <p:sp>
          <p:nvSpPr>
            <p:cNvPr id="37923" name="Line 25"/>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4" name="Text Box 26"/>
            <p:cNvSpPr txBox="1">
              <a:spLocks noChangeArrowheads="1"/>
            </p:cNvSpPr>
            <p:nvPr/>
          </p:nvSpPr>
          <p:spPr bwMode="auto">
            <a:xfrm>
              <a:off x="3198" y="1663"/>
              <a:ext cx="20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1</a:t>
              </a:r>
              <a:endParaRPr lang="en-US" altLang="en-US" sz="1800">
                <a:solidFill>
                  <a:prstClr val="black"/>
                </a:solidFill>
                <a:latin typeface="Comic Sans MS" panose="030F0702030302020204" pitchFamily="66" charset="0"/>
              </a:endParaRPr>
            </a:p>
          </p:txBody>
        </p:sp>
      </p:grpSp>
      <p:grpSp>
        <p:nvGrpSpPr>
          <p:cNvPr id="37910" name="Group 27"/>
          <p:cNvGrpSpPr>
            <a:grpSpLocks/>
          </p:cNvGrpSpPr>
          <p:nvPr/>
        </p:nvGrpSpPr>
        <p:grpSpPr bwMode="auto">
          <a:xfrm>
            <a:off x="5189990" y="3149600"/>
            <a:ext cx="466726" cy="476250"/>
            <a:chOff x="3512" y="1984"/>
            <a:chExt cx="294" cy="300"/>
          </a:xfrm>
        </p:grpSpPr>
        <p:sp>
          <p:nvSpPr>
            <p:cNvPr id="37921" name="Line 28"/>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2" name="Text Box 29"/>
            <p:cNvSpPr txBox="1">
              <a:spLocks noChangeArrowheads="1"/>
            </p:cNvSpPr>
            <p:nvPr/>
          </p:nvSpPr>
          <p:spPr bwMode="auto">
            <a:xfrm>
              <a:off x="3590" y="2051"/>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2</a:t>
              </a:r>
              <a:endParaRPr lang="en-US" altLang="en-US" sz="1800">
                <a:solidFill>
                  <a:prstClr val="black"/>
                </a:solidFill>
                <a:latin typeface="Comic Sans MS" panose="030F0702030302020204" pitchFamily="66" charset="0"/>
              </a:endParaRPr>
            </a:p>
          </p:txBody>
        </p:sp>
      </p:grpSp>
      <p:grpSp>
        <p:nvGrpSpPr>
          <p:cNvPr id="37911" name="Group 30"/>
          <p:cNvGrpSpPr>
            <a:grpSpLocks/>
          </p:cNvGrpSpPr>
          <p:nvPr/>
        </p:nvGrpSpPr>
        <p:grpSpPr bwMode="auto">
          <a:xfrm>
            <a:off x="6193291" y="3149600"/>
            <a:ext cx="441326" cy="476250"/>
            <a:chOff x="4144" y="1984"/>
            <a:chExt cx="278" cy="300"/>
          </a:xfrm>
        </p:grpSpPr>
        <p:sp>
          <p:nvSpPr>
            <p:cNvPr id="37919" name="Line 31"/>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7920" name="Text Box 32"/>
            <p:cNvSpPr txBox="1">
              <a:spLocks noChangeArrowheads="1"/>
            </p:cNvSpPr>
            <p:nvPr/>
          </p:nvSpPr>
          <p:spPr bwMode="auto">
            <a:xfrm>
              <a:off x="4206" y="2051"/>
              <a:ext cx="21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1800" baseline="-25000">
                  <a:solidFill>
                    <a:prstClr val="black"/>
                  </a:solidFill>
                  <a:latin typeface="Comic Sans MS" panose="030F0702030302020204" pitchFamily="66" charset="0"/>
                </a:rPr>
                <a:t>3</a:t>
              </a:r>
              <a:endParaRPr lang="en-US" altLang="en-US" sz="1800">
                <a:solidFill>
                  <a:prstClr val="black"/>
                </a:solidFill>
                <a:latin typeface="Comic Sans MS" panose="030F0702030302020204" pitchFamily="66" charset="0"/>
              </a:endParaRPr>
            </a:p>
          </p:txBody>
        </p:sp>
      </p:grpSp>
      <p:sp>
        <p:nvSpPr>
          <p:cNvPr id="37912" name="Text Box 33"/>
          <p:cNvSpPr txBox="1">
            <a:spLocks noChangeArrowheads="1"/>
          </p:cNvSpPr>
          <p:nvPr/>
        </p:nvSpPr>
        <p:spPr bwMode="auto">
          <a:xfrm>
            <a:off x="5364609" y="2652713"/>
            <a:ext cx="6921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0000FF"/>
                </a:solidFill>
                <a:latin typeface="Comic Sans MS" panose="030F0702030302020204" pitchFamily="66" charset="0"/>
              </a:rPr>
              <a:t>node</a:t>
            </a:r>
          </a:p>
        </p:txBody>
      </p:sp>
      <p:sp>
        <p:nvSpPr>
          <p:cNvPr id="138274" name="Text Box 34"/>
          <p:cNvSpPr txBox="1">
            <a:spLocks noChangeArrowheads="1"/>
          </p:cNvSpPr>
          <p:nvPr/>
        </p:nvSpPr>
        <p:spPr bwMode="auto">
          <a:xfrm>
            <a:off x="328698" y="188913"/>
            <a:ext cx="3889206"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dirty="0">
                <a:solidFill>
                  <a:prstClr val="black"/>
                </a:solidFill>
                <a:latin typeface="Comic Sans MS" panose="030F0702030302020204" pitchFamily="66" charset="0"/>
              </a:rPr>
              <a:t>Kirchhoff’s Current Law:</a:t>
            </a: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r>
            <a:b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br>
            <a:r>
              <a:rPr lang="en-US" altLang="en-US"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b="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i</a:t>
            </a:r>
            <a:r>
              <a:rPr lang="en-US" altLang="en-US" b="1" baseline="-25000" dirty="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p>
        </p:txBody>
      </p:sp>
      <p:sp>
        <p:nvSpPr>
          <p:cNvPr id="138275" name="Text Box 35"/>
          <p:cNvSpPr txBox="1">
            <a:spLocks noChangeArrowheads="1"/>
          </p:cNvSpPr>
          <p:nvPr/>
        </p:nvSpPr>
        <p:spPr bwMode="auto">
          <a:xfrm>
            <a:off x="2746822" y="1484313"/>
            <a:ext cx="15905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1</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Arial" panose="020B0604020202020204" pitchFamily="34" charset="0"/>
              </a:rPr>
              <a:t>–</a:t>
            </a:r>
            <a:r>
              <a:rPr lang="en-US" altLang="en-US" sz="1800">
                <a:solidFill>
                  <a:prstClr val="black"/>
                </a:solidFill>
                <a:latin typeface="Comic Sans MS" panose="030F0702030302020204" pitchFamily="66" charset="0"/>
              </a:rPr>
              <a:t> </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2</a:t>
            </a:r>
            <a:r>
              <a:rPr lang="en-US" altLang="en-US" sz="1800" b="1">
                <a:solidFill>
                  <a:srgbClr val="CC0000"/>
                </a:solidFill>
                <a:latin typeface="Comic Sans MS" panose="030F0702030302020204" pitchFamily="66" charset="0"/>
              </a:rPr>
              <a:t> </a:t>
            </a:r>
            <a:r>
              <a:rPr lang="en-US" altLang="en-US" sz="1800">
                <a:solidFill>
                  <a:prstClr val="black"/>
                </a:solidFill>
                <a:latin typeface="Comic Sans MS" panose="030F0702030302020204" pitchFamily="66" charset="0"/>
                <a:cs typeface="Arial" panose="020B0604020202020204" pitchFamily="34" charset="0"/>
              </a:rPr>
              <a:t>–</a:t>
            </a:r>
            <a:r>
              <a:rPr lang="en-US" altLang="en-US" sz="1800">
                <a:solidFill>
                  <a:prstClr val="black"/>
                </a:solidFill>
                <a:latin typeface="Comic Sans MS" panose="030F0702030302020204" pitchFamily="66" charset="0"/>
              </a:rPr>
              <a:t> </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3 </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rPr>
              <a:t>= 0</a:t>
            </a:r>
            <a:endParaRPr lang="en-US" altLang="en-US" sz="1800" baseline="-25000">
              <a:solidFill>
                <a:prstClr val="black"/>
              </a:solidFill>
              <a:latin typeface="Comic Sans MS" panose="030F0702030302020204" pitchFamily="66" charset="0"/>
            </a:endParaRPr>
          </a:p>
        </p:txBody>
      </p:sp>
      <p:sp>
        <p:nvSpPr>
          <p:cNvPr id="138276" name="Text Box 36"/>
          <p:cNvSpPr txBox="1">
            <a:spLocks noChangeArrowheads="1"/>
          </p:cNvSpPr>
          <p:nvPr/>
        </p:nvSpPr>
        <p:spPr bwMode="auto">
          <a:xfrm>
            <a:off x="297309" y="4837113"/>
            <a:ext cx="601478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 formal statement of </a:t>
            </a:r>
            <a:r>
              <a:rPr lang="en-US" altLang="en-US" b="1">
                <a:solidFill>
                  <a:srgbClr val="CC0000"/>
                </a:solidFill>
                <a:latin typeface="Comic Sans MS" panose="030F0702030302020204" pitchFamily="66" charset="0"/>
              </a:rPr>
              <a:t>Kirchhoff’s Current Law</a:t>
            </a:r>
            <a:r>
              <a:rPr lang="en-US" altLang="en-US">
                <a:solidFill>
                  <a:prstClr val="black"/>
                </a:solidFill>
                <a:latin typeface="Comic Sans MS" panose="030F0702030302020204" pitchFamily="66" charset="0"/>
              </a:rPr>
              <a:t>:</a:t>
            </a:r>
          </a:p>
        </p:txBody>
      </p:sp>
      <p:sp>
        <p:nvSpPr>
          <p:cNvPr id="138277" name="Text Box 37"/>
          <p:cNvSpPr txBox="1">
            <a:spLocks noChangeArrowheads="1"/>
          </p:cNvSpPr>
          <p:nvPr/>
        </p:nvSpPr>
        <p:spPr bwMode="auto">
          <a:xfrm>
            <a:off x="818009" y="6234113"/>
            <a:ext cx="755527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2</a:t>
            </a:r>
            <a:r>
              <a:rPr lang="en-US" altLang="en-US" sz="1800" b="1">
                <a:solidFill>
                  <a:srgbClr val="CC0000"/>
                </a:solidFill>
                <a:latin typeface="Comic Sans MS" panose="030F0702030302020204" pitchFamily="66" charset="0"/>
              </a:rPr>
              <a:t> </a:t>
            </a:r>
            <a:r>
              <a:rPr lang="en-US" altLang="en-US" sz="1800">
                <a:solidFill>
                  <a:prstClr val="black"/>
                </a:solidFill>
                <a:latin typeface="Comic Sans MS" panose="030F0702030302020204" pitchFamily="66" charset="0"/>
              </a:rPr>
              <a:t>and </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3 </a:t>
            </a:r>
            <a:r>
              <a:rPr lang="en-US" altLang="en-US" sz="1800" b="1">
                <a:solidFill>
                  <a:srgbClr val="0000FF"/>
                </a:solidFill>
                <a:latin typeface="Comic Sans MS" panose="030F0702030302020204" pitchFamily="66" charset="0"/>
              </a:rPr>
              <a:t>leave</a:t>
            </a:r>
            <a:r>
              <a:rPr lang="en-US" altLang="en-US" sz="1800">
                <a:solidFill>
                  <a:prstClr val="black"/>
                </a:solidFill>
                <a:latin typeface="Comic Sans MS" panose="030F0702030302020204" pitchFamily="66" charset="0"/>
              </a:rPr>
              <a:t> the node, hence currents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2</a:t>
            </a:r>
            <a:r>
              <a:rPr lang="en-US" altLang="en-US" sz="1800" b="1">
                <a:solidFill>
                  <a:srgbClr val="CC0000"/>
                </a:solidFill>
                <a:latin typeface="Comic Sans MS" panose="030F0702030302020204" pitchFamily="66" charset="0"/>
              </a:rPr>
              <a:t> </a:t>
            </a:r>
            <a:r>
              <a:rPr lang="en-US" altLang="en-US" sz="1800">
                <a:solidFill>
                  <a:prstClr val="black"/>
                </a:solidFill>
                <a:latin typeface="Comic Sans MS" panose="030F0702030302020204" pitchFamily="66" charset="0"/>
              </a:rPr>
              <a:t>and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b="1" i="1">
                <a:solidFill>
                  <a:srgbClr val="CC0000"/>
                </a:solidFill>
                <a:latin typeface="Comic Sans MS" panose="030F0702030302020204" pitchFamily="66" charset="0"/>
              </a:rPr>
              <a:t>i</a:t>
            </a:r>
            <a:r>
              <a:rPr lang="en-US" altLang="en-US" sz="1800" b="1" baseline="-25000">
                <a:solidFill>
                  <a:srgbClr val="CC0000"/>
                </a:solidFill>
                <a:latin typeface="Comic Sans MS" panose="030F0702030302020204" pitchFamily="66" charset="0"/>
              </a:rPr>
              <a:t>3 </a:t>
            </a:r>
            <a:r>
              <a:rPr lang="en-US" altLang="en-US" sz="1800" b="1">
                <a:solidFill>
                  <a:srgbClr val="0000CC"/>
                </a:solidFill>
                <a:latin typeface="Comic Sans MS" panose="030F0702030302020204" pitchFamily="66" charset="0"/>
              </a:rPr>
              <a:t>enter</a:t>
            </a:r>
            <a:r>
              <a:rPr lang="en-US" altLang="en-US" sz="1800" b="1">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rPr>
              <a:t>the node</a:t>
            </a:r>
            <a:r>
              <a:rPr lang="en-US" altLang="en-US" sz="1800" b="1">
                <a:solidFill>
                  <a:prstClr val="black"/>
                </a:solidFill>
                <a:latin typeface="Comic Sans MS" panose="030F0702030302020204" pitchFamily="66" charset="0"/>
              </a:rPr>
              <a:t>.)</a:t>
            </a:r>
          </a:p>
        </p:txBody>
      </p:sp>
      <p:cxnSp>
        <p:nvCxnSpPr>
          <p:cNvPr id="138278" name="AutoShape 38"/>
          <p:cNvCxnSpPr>
            <a:cxnSpLocks noChangeShapeType="1"/>
            <a:stCxn id="138277" idx="3"/>
            <a:endCxn id="138275" idx="3"/>
          </p:cNvCxnSpPr>
          <p:nvPr/>
        </p:nvCxnSpPr>
        <p:spPr bwMode="auto">
          <a:xfrm flipH="1" flipV="1">
            <a:off x="4337322" y="1668979"/>
            <a:ext cx="4035960" cy="4749800"/>
          </a:xfrm>
          <a:prstGeom prst="bentConnector3">
            <a:avLst>
              <a:gd name="adj1" fmla="val -5664"/>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279" name="Text Box 39"/>
          <p:cNvSpPr txBox="1">
            <a:spLocks noChangeArrowheads="1"/>
          </p:cNvSpPr>
          <p:nvPr/>
        </p:nvSpPr>
        <p:spPr bwMode="auto">
          <a:xfrm>
            <a:off x="-31758" y="5392738"/>
            <a:ext cx="8924238" cy="5232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a:solidFill>
                  <a:prstClr val="black"/>
                </a:solidFill>
                <a:latin typeface="Comic Sans MS" panose="030F0702030302020204" pitchFamily="66" charset="0"/>
              </a:rPr>
              <a:t> The sum of </a:t>
            </a:r>
            <a:r>
              <a:rPr lang="en-US" altLang="en-US" sz="2800" i="1">
                <a:solidFill>
                  <a:prstClr val="black"/>
                </a:solidFill>
                <a:latin typeface="Comic Sans MS" panose="030F0702030302020204" pitchFamily="66" charset="0"/>
              </a:rPr>
              <a:t>all </a:t>
            </a:r>
            <a:r>
              <a:rPr lang="en-US" altLang="en-US" sz="2800">
                <a:solidFill>
                  <a:prstClr val="black"/>
                </a:solidFill>
                <a:latin typeface="Comic Sans MS" panose="030F0702030302020204" pitchFamily="66" charset="0"/>
              </a:rPr>
              <a:t>the currents </a:t>
            </a:r>
            <a:r>
              <a:rPr lang="en-US" altLang="en-US" sz="2800" b="1">
                <a:solidFill>
                  <a:srgbClr val="0000FF"/>
                </a:solidFill>
                <a:latin typeface="Comic Sans MS" panose="030F0702030302020204" pitchFamily="66" charset="0"/>
              </a:rPr>
              <a:t>entering</a:t>
            </a:r>
            <a:r>
              <a:rPr lang="en-US" altLang="en-US" sz="2800">
                <a:solidFill>
                  <a:prstClr val="black"/>
                </a:solidFill>
                <a:latin typeface="Comic Sans MS" panose="030F0702030302020204" pitchFamily="66" charset="0"/>
              </a:rPr>
              <a:t> a node is zero.</a:t>
            </a:r>
          </a:p>
        </p:txBody>
      </p:sp>
    </p:spTree>
    <p:extLst>
      <p:ext uri="{BB962C8B-B14F-4D97-AF65-F5344CB8AC3E}">
        <p14:creationId xmlns:p14="http://schemas.microsoft.com/office/powerpoint/2010/main" val="394065157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2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2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82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827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82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4" fill="hold" nodeType="clickEffect">
                                  <p:stCondLst>
                                    <p:cond delay="0"/>
                                  </p:stCondLst>
                                  <p:childTnLst>
                                    <p:set>
                                      <p:cBhvr>
                                        <p:cTn id="26" dur="1" fill="hold">
                                          <p:stCondLst>
                                            <p:cond delay="0"/>
                                          </p:stCondLst>
                                        </p:cTn>
                                        <p:tgtEl>
                                          <p:spTgt spid="138278"/>
                                        </p:tgtEl>
                                        <p:attrNameLst>
                                          <p:attrName>style.visibility</p:attrName>
                                        </p:attrNameLst>
                                      </p:cBhvr>
                                      <p:to>
                                        <p:strVal val="visible"/>
                                      </p:to>
                                    </p:set>
                                    <p:anim calcmode="lin" valueType="num">
                                      <p:cBhvr>
                                        <p:cTn id="27" dur="500" fill="hold"/>
                                        <p:tgtEl>
                                          <p:spTgt spid="138278"/>
                                        </p:tgtEl>
                                        <p:attrNameLst>
                                          <p:attrName>ppt_x</p:attrName>
                                        </p:attrNameLst>
                                      </p:cBhvr>
                                      <p:tavLst>
                                        <p:tav tm="0">
                                          <p:val>
                                            <p:strVal val="#ppt_x"/>
                                          </p:val>
                                        </p:tav>
                                        <p:tav tm="100000">
                                          <p:val>
                                            <p:strVal val="#ppt_x"/>
                                          </p:val>
                                        </p:tav>
                                      </p:tavLst>
                                    </p:anim>
                                    <p:anim calcmode="lin" valueType="num">
                                      <p:cBhvr>
                                        <p:cTn id="28" dur="500" fill="hold"/>
                                        <p:tgtEl>
                                          <p:spTgt spid="138278"/>
                                        </p:tgtEl>
                                        <p:attrNameLst>
                                          <p:attrName>ppt_y</p:attrName>
                                        </p:attrNameLst>
                                      </p:cBhvr>
                                      <p:tavLst>
                                        <p:tav tm="0">
                                          <p:val>
                                            <p:strVal val="#ppt_y+#ppt_h/2"/>
                                          </p:val>
                                        </p:tav>
                                        <p:tav tm="100000">
                                          <p:val>
                                            <p:strVal val="#ppt_y"/>
                                          </p:val>
                                        </p:tav>
                                      </p:tavLst>
                                    </p:anim>
                                    <p:anim calcmode="lin" valueType="num">
                                      <p:cBhvr>
                                        <p:cTn id="29" dur="500" fill="hold"/>
                                        <p:tgtEl>
                                          <p:spTgt spid="138278"/>
                                        </p:tgtEl>
                                        <p:attrNameLst>
                                          <p:attrName>ppt_w</p:attrName>
                                        </p:attrNameLst>
                                      </p:cBhvr>
                                      <p:tavLst>
                                        <p:tav tm="0">
                                          <p:val>
                                            <p:strVal val="#ppt_w"/>
                                          </p:val>
                                        </p:tav>
                                        <p:tav tm="100000">
                                          <p:val>
                                            <p:strVal val="#ppt_w"/>
                                          </p:val>
                                        </p:tav>
                                      </p:tavLst>
                                    </p:anim>
                                    <p:anim calcmode="lin" valueType="num">
                                      <p:cBhvr>
                                        <p:cTn id="30" dur="500" fill="hold"/>
                                        <p:tgtEl>
                                          <p:spTgt spid="1382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utoUpdateAnimBg="0"/>
      <p:bldP spid="138275" grpId="0" autoUpdateAnimBg="0"/>
      <p:bldP spid="138276" grpId="0" autoUpdateAnimBg="0"/>
      <p:bldP spid="138277" grpId="0" autoUpdateAnimBg="0"/>
      <p:bldP spid="138279"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8B71DFD9-F9D6-43BC-B4E6-02B3051C468B}" type="slidenum">
              <a:rPr lang="en-GB" altLang="en-US" sz="1400">
                <a:solidFill>
                  <a:prstClr val="black"/>
                </a:solidFill>
              </a:rPr>
              <a:pPr/>
              <a:t>18</a:t>
            </a:fld>
            <a:endParaRPr lang="en-GB" altLang="en-US" sz="1400">
              <a:solidFill>
                <a:prstClr val="black"/>
              </a:solidFill>
            </a:endParaRPr>
          </a:p>
        </p:txBody>
      </p:sp>
      <p:sp>
        <p:nvSpPr>
          <p:cNvPr id="38915" name="Oval 2"/>
          <p:cNvSpPr>
            <a:spLocks noChangeArrowheads="1"/>
          </p:cNvSpPr>
          <p:nvPr/>
        </p:nvSpPr>
        <p:spPr bwMode="auto">
          <a:xfrm>
            <a:off x="2192338"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16" name="Line 3"/>
          <p:cNvSpPr>
            <a:spLocks noChangeShapeType="1"/>
          </p:cNvSpPr>
          <p:nvPr/>
        </p:nvSpPr>
        <p:spPr bwMode="auto">
          <a:xfrm>
            <a:off x="2509838"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7" name="Line 4"/>
          <p:cNvSpPr>
            <a:spLocks noChangeShapeType="1"/>
          </p:cNvSpPr>
          <p:nvPr/>
        </p:nvSpPr>
        <p:spPr bwMode="auto">
          <a:xfrm flipV="1">
            <a:off x="2509838"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8" name="Line 5"/>
          <p:cNvSpPr>
            <a:spLocks noChangeShapeType="1"/>
          </p:cNvSpPr>
          <p:nvPr/>
        </p:nvSpPr>
        <p:spPr bwMode="auto">
          <a:xfrm>
            <a:off x="2503488"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19" name="Line 6"/>
          <p:cNvSpPr>
            <a:spLocks noChangeShapeType="1"/>
          </p:cNvSpPr>
          <p:nvPr/>
        </p:nvSpPr>
        <p:spPr bwMode="auto">
          <a:xfrm>
            <a:off x="5032375"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0" name="Rectangle 7"/>
          <p:cNvSpPr>
            <a:spLocks noChangeArrowheads="1"/>
          </p:cNvSpPr>
          <p:nvPr/>
        </p:nvSpPr>
        <p:spPr bwMode="auto">
          <a:xfrm rot="-5400000">
            <a:off x="5148263"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1" name="Line 8"/>
          <p:cNvSpPr>
            <a:spLocks noChangeShapeType="1"/>
          </p:cNvSpPr>
          <p:nvPr/>
        </p:nvSpPr>
        <p:spPr bwMode="auto">
          <a:xfrm flipV="1">
            <a:off x="5580063"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2" name="Line 9"/>
          <p:cNvSpPr>
            <a:spLocks noChangeShapeType="1"/>
          </p:cNvSpPr>
          <p:nvPr/>
        </p:nvSpPr>
        <p:spPr bwMode="auto">
          <a:xfrm>
            <a:off x="5580063"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3" name="Rectangle 10"/>
          <p:cNvSpPr>
            <a:spLocks noChangeArrowheads="1"/>
          </p:cNvSpPr>
          <p:nvPr/>
        </p:nvSpPr>
        <p:spPr bwMode="auto">
          <a:xfrm rot="-5400000">
            <a:off x="6134100"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4" name="Rectangle 11"/>
          <p:cNvSpPr>
            <a:spLocks noChangeArrowheads="1"/>
          </p:cNvSpPr>
          <p:nvPr/>
        </p:nvSpPr>
        <p:spPr bwMode="auto">
          <a:xfrm rot="-5400000">
            <a:off x="6137275"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8925" name="Line 12"/>
          <p:cNvSpPr>
            <a:spLocks noChangeShapeType="1"/>
          </p:cNvSpPr>
          <p:nvPr/>
        </p:nvSpPr>
        <p:spPr bwMode="auto">
          <a:xfrm flipH="1">
            <a:off x="6570663"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6" name="Line 13"/>
          <p:cNvSpPr>
            <a:spLocks noChangeShapeType="1"/>
          </p:cNvSpPr>
          <p:nvPr/>
        </p:nvSpPr>
        <p:spPr bwMode="auto">
          <a:xfrm flipH="1" flipV="1">
            <a:off x="6575425"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7" name="Line 14"/>
          <p:cNvSpPr>
            <a:spLocks noChangeShapeType="1"/>
          </p:cNvSpPr>
          <p:nvPr/>
        </p:nvSpPr>
        <p:spPr bwMode="auto">
          <a:xfrm>
            <a:off x="2511425"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8" name="Line 15"/>
          <p:cNvSpPr>
            <a:spLocks noChangeShapeType="1"/>
          </p:cNvSpPr>
          <p:nvPr/>
        </p:nvSpPr>
        <p:spPr bwMode="auto">
          <a:xfrm flipV="1">
            <a:off x="2508250"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8929" name="Rectangle 16"/>
          <p:cNvSpPr>
            <a:spLocks noChangeArrowheads="1"/>
          </p:cNvSpPr>
          <p:nvPr/>
        </p:nvSpPr>
        <p:spPr bwMode="auto">
          <a:xfrm>
            <a:off x="4175125"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8930" name="Group 17"/>
          <p:cNvGrpSpPr>
            <a:grpSpLocks/>
          </p:cNvGrpSpPr>
          <p:nvPr/>
        </p:nvGrpSpPr>
        <p:grpSpPr bwMode="auto">
          <a:xfrm>
            <a:off x="5508625" y="2970213"/>
            <a:ext cx="1136650" cy="136525"/>
            <a:chOff x="3470" y="1871"/>
            <a:chExt cx="716" cy="86"/>
          </a:xfrm>
        </p:grpSpPr>
        <p:sp>
          <p:nvSpPr>
            <p:cNvPr id="38958" name="Oval 18"/>
            <p:cNvSpPr>
              <a:spLocks noChangeAspect="1" noChangeArrowheads="1"/>
            </p:cNvSpPr>
            <p:nvPr/>
          </p:nvSpPr>
          <p:spPr bwMode="auto">
            <a:xfrm>
              <a:off x="3478"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59" name="Oval 19"/>
            <p:cNvSpPr>
              <a:spLocks noChangeAspect="1" noChangeArrowheads="1"/>
            </p:cNvSpPr>
            <p:nvPr/>
          </p:nvSpPr>
          <p:spPr bwMode="auto">
            <a:xfrm>
              <a:off x="4100" y="1871"/>
              <a:ext cx="86" cy="86"/>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60" name="Oval 20"/>
            <p:cNvSpPr>
              <a:spLocks noChangeAspect="1" noChangeArrowheads="1"/>
            </p:cNvSpPr>
            <p:nvPr/>
          </p:nvSpPr>
          <p:spPr bwMode="auto">
            <a:xfrm>
              <a:off x="347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61" name="Oval 21"/>
            <p:cNvSpPr>
              <a:spLocks noChangeAspect="1" noChangeArrowheads="1"/>
            </p:cNvSpPr>
            <p:nvPr/>
          </p:nvSpPr>
          <p:spPr bwMode="auto">
            <a:xfrm>
              <a:off x="4100" y="1871"/>
              <a:ext cx="86" cy="86"/>
            </a:xfrm>
            <a:prstGeom prst="ellipse">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38931" name="AutoShape 22"/>
          <p:cNvSpPr>
            <a:spLocks noChangeArrowheads="1"/>
          </p:cNvSpPr>
          <p:nvPr/>
        </p:nvSpPr>
        <p:spPr bwMode="auto">
          <a:xfrm>
            <a:off x="5499100" y="2971800"/>
            <a:ext cx="1155700" cy="139700"/>
          </a:xfrm>
          <a:prstGeom prst="roundRect">
            <a:avLst>
              <a:gd name="adj" fmla="val 50000"/>
            </a:avLst>
          </a:prstGeom>
          <a:solidFill>
            <a:srgbClr val="FF00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8932" name="Line 23"/>
          <p:cNvSpPr>
            <a:spLocks noChangeShapeType="1"/>
          </p:cNvSpPr>
          <p:nvPr/>
        </p:nvSpPr>
        <p:spPr bwMode="auto">
          <a:xfrm rot="5400000">
            <a:off x="5397500" y="3327400"/>
            <a:ext cx="355600"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33" name="Text Box 24"/>
          <p:cNvSpPr txBox="1">
            <a:spLocks noChangeArrowheads="1"/>
          </p:cNvSpPr>
          <p:nvPr/>
        </p:nvSpPr>
        <p:spPr bwMode="auto">
          <a:xfrm>
            <a:off x="4705350" y="3119438"/>
            <a:ext cx="923651"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600" b="1">
                <a:solidFill>
                  <a:prstClr val="black"/>
                </a:solidFill>
                <a:latin typeface="Comic Sans MS" panose="030F0702030302020204" pitchFamily="66" charset="0"/>
              </a:rPr>
              <a:t>2.5 mA</a:t>
            </a:r>
          </a:p>
        </p:txBody>
      </p:sp>
      <p:grpSp>
        <p:nvGrpSpPr>
          <p:cNvPr id="38934" name="Group 25"/>
          <p:cNvGrpSpPr>
            <a:grpSpLocks/>
          </p:cNvGrpSpPr>
          <p:nvPr/>
        </p:nvGrpSpPr>
        <p:grpSpPr bwMode="auto">
          <a:xfrm>
            <a:off x="6578600" y="3162300"/>
            <a:ext cx="841375" cy="476250"/>
            <a:chOff x="4144" y="1984"/>
            <a:chExt cx="530" cy="300"/>
          </a:xfrm>
        </p:grpSpPr>
        <p:sp>
          <p:nvSpPr>
            <p:cNvPr id="38956" name="Line 26"/>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7" name="Text Box 27"/>
            <p:cNvSpPr txBox="1">
              <a:spLocks noChangeArrowheads="1"/>
            </p:cNvSpPr>
            <p:nvPr/>
          </p:nvSpPr>
          <p:spPr bwMode="auto">
            <a:xfrm>
              <a:off x="4206" y="2051"/>
              <a:ext cx="46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4 mA</a:t>
              </a:r>
            </a:p>
          </p:txBody>
        </p:sp>
      </p:grpSp>
      <p:grpSp>
        <p:nvGrpSpPr>
          <p:cNvPr id="38935" name="Group 28"/>
          <p:cNvGrpSpPr>
            <a:grpSpLocks/>
          </p:cNvGrpSpPr>
          <p:nvPr/>
        </p:nvGrpSpPr>
        <p:grpSpPr bwMode="auto">
          <a:xfrm flipH="1">
            <a:off x="4914900" y="4040188"/>
            <a:ext cx="385763" cy="481012"/>
            <a:chOff x="3224" y="1617"/>
            <a:chExt cx="243" cy="303"/>
          </a:xfrm>
        </p:grpSpPr>
        <p:sp>
          <p:nvSpPr>
            <p:cNvPr id="38954" name="Line 29"/>
            <p:cNvSpPr>
              <a:spLocks noChangeShapeType="1"/>
            </p:cNvSpPr>
            <p:nvPr/>
          </p:nvSpPr>
          <p:spPr bwMode="auto">
            <a:xfrm>
              <a:off x="3224" y="1920"/>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5" name="Text Box 30"/>
            <p:cNvSpPr txBox="1">
              <a:spLocks noChangeArrowheads="1"/>
            </p:cNvSpPr>
            <p:nvPr/>
          </p:nvSpPr>
          <p:spPr bwMode="auto">
            <a:xfrm>
              <a:off x="3232" y="1617"/>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4</a:t>
              </a:r>
              <a:endParaRPr lang="en-US" altLang="en-US" sz="2400">
                <a:solidFill>
                  <a:prstClr val="black"/>
                </a:solidFill>
                <a:latin typeface="Comic Sans MS" panose="030F0702030302020204" pitchFamily="66" charset="0"/>
              </a:endParaRPr>
            </a:p>
          </p:txBody>
        </p:sp>
      </p:grpSp>
      <p:grpSp>
        <p:nvGrpSpPr>
          <p:cNvPr id="38936" name="Group 31"/>
          <p:cNvGrpSpPr>
            <a:grpSpLocks/>
          </p:cNvGrpSpPr>
          <p:nvPr/>
        </p:nvGrpSpPr>
        <p:grpSpPr bwMode="auto">
          <a:xfrm>
            <a:off x="5587280" y="4085827"/>
            <a:ext cx="496888" cy="495301"/>
            <a:chOff x="3512" y="1984"/>
            <a:chExt cx="313" cy="312"/>
          </a:xfrm>
        </p:grpSpPr>
        <p:sp>
          <p:nvSpPr>
            <p:cNvPr id="38952" name="Line 32"/>
            <p:cNvSpPr>
              <a:spLocks noChangeShapeType="1"/>
            </p:cNvSpPr>
            <p:nvPr/>
          </p:nvSpPr>
          <p:spPr bwMode="auto">
            <a:xfrm rot="5400000">
              <a:off x="3400"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3" name="Text Box 33"/>
            <p:cNvSpPr txBox="1">
              <a:spLocks noChangeArrowheads="1"/>
            </p:cNvSpPr>
            <p:nvPr/>
          </p:nvSpPr>
          <p:spPr bwMode="auto">
            <a:xfrm>
              <a:off x="3590" y="2005"/>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2</a:t>
              </a:r>
              <a:endParaRPr lang="en-US" altLang="en-US" sz="2400">
                <a:solidFill>
                  <a:prstClr val="black"/>
                </a:solidFill>
                <a:latin typeface="Comic Sans MS" panose="030F0702030302020204" pitchFamily="66" charset="0"/>
              </a:endParaRPr>
            </a:p>
          </p:txBody>
        </p:sp>
      </p:grpSp>
      <p:grpSp>
        <p:nvGrpSpPr>
          <p:cNvPr id="38937" name="Group 34"/>
          <p:cNvGrpSpPr>
            <a:grpSpLocks/>
          </p:cNvGrpSpPr>
          <p:nvPr/>
        </p:nvGrpSpPr>
        <p:grpSpPr bwMode="auto">
          <a:xfrm>
            <a:off x="6578600" y="4085827"/>
            <a:ext cx="471488" cy="495301"/>
            <a:chOff x="4144" y="1984"/>
            <a:chExt cx="297" cy="312"/>
          </a:xfrm>
        </p:grpSpPr>
        <p:sp>
          <p:nvSpPr>
            <p:cNvPr id="38950" name="Line 35"/>
            <p:cNvSpPr>
              <a:spLocks noChangeShapeType="1"/>
            </p:cNvSpPr>
            <p:nvPr/>
          </p:nvSpPr>
          <p:spPr bwMode="auto">
            <a:xfrm rot="5400000">
              <a:off x="4032" y="2096"/>
              <a:ext cx="224" cy="0"/>
            </a:xfrm>
            <a:prstGeom prst="line">
              <a:avLst/>
            </a:prstGeom>
            <a:noFill/>
            <a:ln w="571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omic Sans MS" panose="030F0702030302020204" pitchFamily="66" charset="0"/>
              </a:endParaRPr>
            </a:p>
          </p:txBody>
        </p:sp>
        <p:sp>
          <p:nvSpPr>
            <p:cNvPr id="38951" name="Text Box 36"/>
            <p:cNvSpPr txBox="1">
              <a:spLocks noChangeArrowheads="1"/>
            </p:cNvSpPr>
            <p:nvPr/>
          </p:nvSpPr>
          <p:spPr bwMode="auto">
            <a:xfrm>
              <a:off x="4206" y="2005"/>
              <a:ext cx="23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i</a:t>
              </a:r>
              <a:r>
                <a:rPr lang="en-US" altLang="en-US" sz="2400" baseline="-25000">
                  <a:solidFill>
                    <a:prstClr val="black"/>
                  </a:solidFill>
                  <a:latin typeface="Comic Sans MS" panose="030F0702030302020204" pitchFamily="66" charset="0"/>
                </a:rPr>
                <a:t>3</a:t>
              </a:r>
              <a:endParaRPr lang="en-US" altLang="en-US" sz="2400">
                <a:solidFill>
                  <a:prstClr val="black"/>
                </a:solidFill>
                <a:latin typeface="Comic Sans MS" panose="030F0702030302020204" pitchFamily="66" charset="0"/>
              </a:endParaRPr>
            </a:p>
          </p:txBody>
        </p:sp>
      </p:grpSp>
      <p:sp>
        <p:nvSpPr>
          <p:cNvPr id="38938" name="Text Box 37"/>
          <p:cNvSpPr txBox="1">
            <a:spLocks noChangeArrowheads="1"/>
          </p:cNvSpPr>
          <p:nvPr/>
        </p:nvSpPr>
        <p:spPr bwMode="auto">
          <a:xfrm>
            <a:off x="323528" y="317500"/>
            <a:ext cx="7176965"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dirty="0">
                <a:solidFill>
                  <a:srgbClr val="000066"/>
                </a:solidFill>
                <a:latin typeface="Comic Sans MS" panose="030F0702030302020204" pitchFamily="66" charset="0"/>
              </a:rPr>
              <a:t>Example 1:  Kirchhoff’s Current Law:</a:t>
            </a:r>
          </a:p>
        </p:txBody>
      </p:sp>
      <p:sp>
        <p:nvSpPr>
          <p:cNvPr id="38939" name="Line 38"/>
          <p:cNvSpPr>
            <a:spLocks noChangeShapeType="1"/>
          </p:cNvSpPr>
          <p:nvPr/>
        </p:nvSpPr>
        <p:spPr bwMode="auto">
          <a:xfrm flipV="1">
            <a:off x="2495550" y="3771900"/>
            <a:ext cx="0" cy="40005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8940" name="Text Box 39"/>
          <p:cNvSpPr txBox="1">
            <a:spLocks noChangeArrowheads="1"/>
          </p:cNvSpPr>
          <p:nvPr/>
        </p:nvSpPr>
        <p:spPr bwMode="auto">
          <a:xfrm>
            <a:off x="2822575" y="3722688"/>
            <a:ext cx="41229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i="1">
                <a:solidFill>
                  <a:prstClr val="black"/>
                </a:solidFill>
                <a:latin typeface="Comic Sans MS" panose="030F0702030302020204" pitchFamily="66" charset="0"/>
              </a:rPr>
              <a:t>i</a:t>
            </a:r>
            <a:r>
              <a:rPr lang="en-US" altLang="en-US" sz="2800" i="1" baseline="-25000">
                <a:solidFill>
                  <a:prstClr val="black"/>
                </a:solidFill>
                <a:latin typeface="Comic Sans MS" panose="030F0702030302020204" pitchFamily="66" charset="0"/>
              </a:rPr>
              <a:t>o</a:t>
            </a:r>
          </a:p>
        </p:txBody>
      </p:sp>
      <p:sp>
        <p:nvSpPr>
          <p:cNvPr id="139304" name="Text Box 40"/>
          <p:cNvSpPr txBox="1">
            <a:spLocks noChangeArrowheads="1"/>
          </p:cNvSpPr>
          <p:nvPr/>
        </p:nvSpPr>
        <p:spPr bwMode="auto">
          <a:xfrm>
            <a:off x="1660524" y="1152525"/>
            <a:ext cx="55037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0000FF"/>
                </a:solidFill>
                <a:latin typeface="Comic Sans MS" panose="030F0702030302020204" pitchFamily="66" charset="0"/>
              </a:rPr>
              <a:t>Q</a:t>
            </a:r>
            <a:r>
              <a:rPr lang="en-US" altLang="en-US" sz="2400" dirty="0">
                <a:solidFill>
                  <a:prstClr val="black"/>
                </a:solidFill>
                <a:latin typeface="Comic Sans MS" panose="030F0702030302020204" pitchFamily="66" charset="0"/>
              </a:rPr>
              <a:t>:    How much is the current I</a:t>
            </a:r>
            <a:r>
              <a:rPr lang="en-US" altLang="en-US" sz="2400" baseline="-25000" dirty="0">
                <a:solidFill>
                  <a:prstClr val="black"/>
                </a:solidFill>
                <a:latin typeface="Comic Sans MS" panose="030F0702030302020204" pitchFamily="66" charset="0"/>
              </a:rPr>
              <a:t>o </a:t>
            </a:r>
            <a:r>
              <a:rPr lang="en-US" altLang="en-US" sz="2400" dirty="0">
                <a:solidFill>
                  <a:prstClr val="black"/>
                </a:solidFill>
                <a:latin typeface="Comic Sans MS" panose="030F0702030302020204" pitchFamily="66" charset="0"/>
              </a:rPr>
              <a:t>?</a:t>
            </a:r>
          </a:p>
        </p:txBody>
      </p:sp>
      <p:sp>
        <p:nvSpPr>
          <p:cNvPr id="139305" name="Text Box 41"/>
          <p:cNvSpPr txBox="1">
            <a:spLocks noChangeArrowheads="1"/>
          </p:cNvSpPr>
          <p:nvPr/>
        </p:nvSpPr>
        <p:spPr bwMode="auto">
          <a:xfrm>
            <a:off x="1679575" y="1800225"/>
            <a:ext cx="53308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en-US" altLang="en-US" sz="3200" i="1" dirty="0" err="1">
                <a:solidFill>
                  <a:prstClr val="black"/>
                </a:solidFill>
                <a:latin typeface="Comic Sans MS" panose="030F0702030302020204" pitchFamily="66" charset="0"/>
              </a:rPr>
              <a:t>i</a:t>
            </a:r>
            <a:r>
              <a:rPr lang="en-US" altLang="en-US" sz="3200" baseline="-25000" dirty="0" err="1">
                <a:solidFill>
                  <a:prstClr val="black"/>
                </a:solidFill>
                <a:latin typeface="Comic Sans MS" panose="030F0702030302020204" pitchFamily="66" charset="0"/>
              </a:rPr>
              <a:t>o</a:t>
            </a:r>
            <a:r>
              <a:rPr lang="en-US" altLang="en-US" sz="2400" baseline="-25000" dirty="0">
                <a:solidFill>
                  <a:prstClr val="black"/>
                </a:solidFill>
                <a:latin typeface="Comic Sans MS" panose="030F0702030302020204" pitchFamily="66" charset="0"/>
              </a:rPr>
              <a:t> </a:t>
            </a:r>
            <a:r>
              <a:rPr lang="en-US" altLang="en-US" sz="2400" dirty="0">
                <a:solidFill>
                  <a:prstClr val="black"/>
                </a:solidFill>
                <a:latin typeface="Comic Sans MS" panose="030F0702030302020204" pitchFamily="66" charset="0"/>
              </a:rPr>
              <a:t>= 2.5 mA + 4 mA = 6.5 mA</a:t>
            </a:r>
          </a:p>
        </p:txBody>
      </p:sp>
      <p:sp>
        <p:nvSpPr>
          <p:cNvPr id="139306" name="Text Box 42"/>
          <p:cNvSpPr txBox="1">
            <a:spLocks noChangeArrowheads="1"/>
          </p:cNvSpPr>
          <p:nvPr/>
        </p:nvSpPr>
        <p:spPr bwMode="auto">
          <a:xfrm>
            <a:off x="1603375" y="4792663"/>
            <a:ext cx="61318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dirty="0">
                <a:solidFill>
                  <a:prstClr val="black"/>
                </a:solidFill>
                <a:latin typeface="Comic Sans MS" panose="030F0702030302020204" pitchFamily="66" charset="0"/>
              </a:rPr>
              <a:t> Note that a “node” need </a:t>
            </a:r>
            <a:r>
              <a:rPr lang="en-US" altLang="en-US" dirty="0">
                <a:solidFill>
                  <a:srgbClr val="CC0000"/>
                </a:solidFill>
                <a:latin typeface="Comic Sans MS" panose="030F0702030302020204" pitchFamily="66" charset="0"/>
              </a:rPr>
              <a:t>not</a:t>
            </a:r>
            <a:r>
              <a:rPr lang="en-US" altLang="en-US" dirty="0">
                <a:solidFill>
                  <a:prstClr val="black"/>
                </a:solidFill>
                <a:latin typeface="Comic Sans MS" panose="030F0702030302020204" pitchFamily="66" charset="0"/>
              </a:rPr>
              <a:t> be a </a:t>
            </a:r>
            <a:r>
              <a:rPr lang="en-US" altLang="en-US" dirty="0">
                <a:solidFill>
                  <a:srgbClr val="CC0000"/>
                </a:solidFill>
                <a:latin typeface="Comic Sans MS" panose="030F0702030302020204" pitchFamily="66" charset="0"/>
              </a:rPr>
              <a:t>discrete point</a:t>
            </a:r>
            <a:r>
              <a:rPr lang="en-US" altLang="en-US" dirty="0">
                <a:solidFill>
                  <a:prstClr val="black"/>
                </a:solidFill>
                <a:latin typeface="Comic Sans MS" panose="030F0702030302020204" pitchFamily="66" charset="0"/>
              </a:rPr>
              <a:t> </a:t>
            </a:r>
          </a:p>
        </p:txBody>
      </p:sp>
      <p:grpSp>
        <p:nvGrpSpPr>
          <p:cNvPr id="139307" name="Group 43"/>
          <p:cNvGrpSpPr>
            <a:grpSpLocks/>
          </p:cNvGrpSpPr>
          <p:nvPr/>
        </p:nvGrpSpPr>
        <p:grpSpPr bwMode="auto">
          <a:xfrm>
            <a:off x="1584325" y="3656014"/>
            <a:ext cx="6253163" cy="2370139"/>
            <a:chOff x="998" y="2311"/>
            <a:chExt cx="3939" cy="1493"/>
          </a:xfrm>
        </p:grpSpPr>
        <p:sp>
          <p:nvSpPr>
            <p:cNvPr id="38946" name="AutoShape 44"/>
            <p:cNvSpPr>
              <a:spLocks noChangeArrowheads="1"/>
            </p:cNvSpPr>
            <p:nvPr/>
          </p:nvSpPr>
          <p:spPr bwMode="auto">
            <a:xfrm>
              <a:off x="3266" y="2311"/>
              <a:ext cx="129" cy="264"/>
            </a:xfrm>
            <a:prstGeom prst="roundRect">
              <a:avLst>
                <a:gd name="adj" fmla="val 16667"/>
              </a:avLst>
            </a:prstGeom>
            <a:noFill/>
            <a:ln w="38100">
              <a:solidFill>
                <a:srgbClr val="0033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nvGrpSpPr>
            <p:cNvPr id="38947" name="Group 45"/>
            <p:cNvGrpSpPr>
              <a:grpSpLocks/>
            </p:cNvGrpSpPr>
            <p:nvPr/>
          </p:nvGrpSpPr>
          <p:grpSpPr bwMode="auto">
            <a:xfrm>
              <a:off x="998" y="2466"/>
              <a:ext cx="3939" cy="1338"/>
              <a:chOff x="998" y="2466"/>
              <a:chExt cx="3939" cy="1338"/>
            </a:xfrm>
          </p:grpSpPr>
          <p:cxnSp>
            <p:nvCxnSpPr>
              <p:cNvPr id="38948" name="AutoShape 46"/>
              <p:cNvCxnSpPr>
                <a:cxnSpLocks noChangeShapeType="1"/>
              </p:cNvCxnSpPr>
              <p:nvPr/>
            </p:nvCxnSpPr>
            <p:spPr bwMode="auto">
              <a:xfrm rot="10800000">
                <a:off x="3684" y="2466"/>
                <a:ext cx="1226" cy="1011"/>
              </a:xfrm>
              <a:prstGeom prst="bentConnector3">
                <a:avLst>
                  <a:gd name="adj1" fmla="val -29282"/>
                </a:avLst>
              </a:prstGeom>
              <a:noFill/>
              <a:ln w="19050">
                <a:solidFill>
                  <a:srgbClr val="00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49" name="Text Box 47"/>
              <p:cNvSpPr txBox="1">
                <a:spLocks noChangeArrowheads="1"/>
              </p:cNvSpPr>
              <p:nvPr/>
            </p:nvSpPr>
            <p:spPr bwMode="auto">
              <a:xfrm>
                <a:off x="998" y="3319"/>
                <a:ext cx="3939" cy="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dirty="0">
                    <a:solidFill>
                      <a:prstClr val="black"/>
                    </a:solidFill>
                    <a:latin typeface="Comic Sans MS" panose="030F0702030302020204" pitchFamily="66" charset="0"/>
                  </a:rPr>
                  <a:t> The dotted circle is a node with  2.5 mA entering</a:t>
                </a:r>
              </a:p>
              <a:p>
                <a:pPr>
                  <a:buFontTx/>
                  <a:buChar char="•"/>
                </a:pPr>
                <a:r>
                  <a:rPr lang="en-US" altLang="en-US" dirty="0">
                    <a:solidFill>
                      <a:prstClr val="black"/>
                    </a:solidFill>
                    <a:latin typeface="Comic Sans MS" panose="030F0702030302020204" pitchFamily="66" charset="0"/>
                  </a:rPr>
                  <a:t> Hence </a:t>
                </a:r>
                <a:r>
                  <a:rPr lang="en-US" altLang="en-US" sz="2400" i="1" dirty="0">
                    <a:solidFill>
                      <a:prstClr val="black"/>
                    </a:solidFill>
                    <a:latin typeface="Comic Sans MS" panose="030F0702030302020204" pitchFamily="66" charset="0"/>
                  </a:rPr>
                  <a:t>i</a:t>
                </a:r>
                <a:r>
                  <a:rPr lang="en-US" altLang="en-US" sz="2400" baseline="-25000" dirty="0">
                    <a:solidFill>
                      <a:prstClr val="black"/>
                    </a:solidFill>
                    <a:latin typeface="Comic Sans MS" panose="030F0702030302020204" pitchFamily="66" charset="0"/>
                  </a:rPr>
                  <a:t>2</a:t>
                </a:r>
                <a:r>
                  <a:rPr lang="en-US" altLang="en-US" dirty="0">
                    <a:solidFill>
                      <a:prstClr val="black"/>
                    </a:solidFill>
                    <a:latin typeface="Comic Sans MS" panose="030F0702030302020204" pitchFamily="66" charset="0"/>
                  </a:rPr>
                  <a:t> = 2.5 mA </a:t>
                </a:r>
                <a:r>
                  <a:rPr lang="en-US" altLang="en-US" dirty="0">
                    <a:solidFill>
                      <a:srgbClr val="CC0000"/>
                    </a:solidFill>
                    <a:latin typeface="Comic Sans MS" panose="030F0702030302020204" pitchFamily="66" charset="0"/>
                  </a:rPr>
                  <a:t>exits</a:t>
                </a:r>
                <a:r>
                  <a:rPr lang="en-US" altLang="en-US" dirty="0">
                    <a:solidFill>
                      <a:prstClr val="black"/>
                    </a:solidFill>
                    <a:latin typeface="Comic Sans MS" panose="030F0702030302020204" pitchFamily="66" charset="0"/>
                  </a:rPr>
                  <a:t> the “node”. </a:t>
                </a:r>
              </a:p>
            </p:txBody>
          </p:sp>
        </p:grpSp>
      </p:grpSp>
      <p:sp>
        <p:nvSpPr>
          <p:cNvPr id="139312" name="Text Box 48"/>
          <p:cNvSpPr txBox="1">
            <a:spLocks noChangeArrowheads="1"/>
          </p:cNvSpPr>
          <p:nvPr/>
        </p:nvSpPr>
        <p:spPr bwMode="auto">
          <a:xfrm>
            <a:off x="1603375" y="5799138"/>
            <a:ext cx="520046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a:solidFill>
                  <a:prstClr val="black"/>
                </a:solidFill>
                <a:latin typeface="Comic Sans MS" panose="030F0702030302020204" pitchFamily="66" charset="0"/>
              </a:rPr>
              <a:t>  Similarly, </a:t>
            </a:r>
            <a:r>
              <a:rPr lang="en-US" altLang="en-US" sz="2800" i="1" dirty="0">
                <a:solidFill>
                  <a:prstClr val="black"/>
                </a:solidFill>
                <a:latin typeface="Comic Sans MS" panose="030F0702030302020204" pitchFamily="66" charset="0"/>
              </a:rPr>
              <a:t>i</a:t>
            </a:r>
            <a:r>
              <a:rPr lang="en-US" altLang="en-US" sz="2800" baseline="-25000" dirty="0">
                <a:solidFill>
                  <a:prstClr val="black"/>
                </a:solidFill>
                <a:latin typeface="Comic Sans MS" panose="030F0702030302020204" pitchFamily="66" charset="0"/>
              </a:rPr>
              <a:t>3</a:t>
            </a:r>
            <a:r>
              <a:rPr lang="en-US" altLang="en-US" dirty="0">
                <a:solidFill>
                  <a:prstClr val="black"/>
                </a:solidFill>
                <a:latin typeface="Comic Sans MS" panose="030F0702030302020204" pitchFamily="66" charset="0"/>
              </a:rPr>
              <a:t> = 4 mA.</a:t>
            </a:r>
          </a:p>
          <a:p>
            <a:pPr>
              <a:buFontTx/>
              <a:buChar char="•"/>
            </a:pPr>
            <a:r>
              <a:rPr lang="en-US" altLang="en-US" dirty="0">
                <a:solidFill>
                  <a:prstClr val="black"/>
                </a:solidFill>
                <a:latin typeface="Comic Sans MS" panose="030F0702030302020204" pitchFamily="66" charset="0"/>
              </a:rPr>
              <a:t> From KCL,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4</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2</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3</a:t>
            </a:r>
            <a:r>
              <a:rPr lang="en-US" altLang="en-US" dirty="0">
                <a:solidFill>
                  <a:prstClr val="black"/>
                </a:solidFill>
                <a:latin typeface="Comic Sans MS" panose="030F0702030302020204" pitchFamily="66" charset="0"/>
              </a:rPr>
              <a:t> = 6.5 mA, and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o</a:t>
            </a:r>
            <a:r>
              <a:rPr lang="en-US" altLang="en-US" dirty="0">
                <a:solidFill>
                  <a:prstClr val="black"/>
                </a:solidFill>
                <a:latin typeface="Comic Sans MS" panose="030F0702030302020204" pitchFamily="66" charset="0"/>
              </a:rPr>
              <a:t> = </a:t>
            </a:r>
            <a:r>
              <a:rPr lang="en-US" altLang="en-US" i="1" dirty="0">
                <a:solidFill>
                  <a:prstClr val="black"/>
                </a:solidFill>
                <a:latin typeface="Comic Sans MS" panose="030F0702030302020204" pitchFamily="66" charset="0"/>
              </a:rPr>
              <a:t>i</a:t>
            </a:r>
            <a:r>
              <a:rPr lang="en-US" altLang="en-US" baseline="-25000" dirty="0">
                <a:solidFill>
                  <a:prstClr val="black"/>
                </a:solidFill>
                <a:latin typeface="Comic Sans MS" panose="030F0702030302020204" pitchFamily="66" charset="0"/>
              </a:rPr>
              <a:t>4</a:t>
            </a:r>
          </a:p>
        </p:txBody>
      </p:sp>
    </p:spTree>
    <p:extLst>
      <p:ext uri="{BB962C8B-B14F-4D97-AF65-F5344CB8AC3E}">
        <p14:creationId xmlns:p14="http://schemas.microsoft.com/office/powerpoint/2010/main" val="1510187020"/>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3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3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9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6" grpId="0" animBg="1"/>
      <p:bldP spid="139305" grpId="0"/>
      <p:bldP spid="139306" grpId="0"/>
      <p:bldP spid="1393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D655BAD-BAE5-4A62-8D4B-1161CB5F354D}" type="slidenum">
              <a:rPr lang="en-GB" altLang="en-US" sz="1400">
                <a:solidFill>
                  <a:prstClr val="black"/>
                </a:solidFill>
              </a:rPr>
              <a:pPr/>
              <a:t>19</a:t>
            </a:fld>
            <a:endParaRPr lang="en-GB" altLang="en-US" sz="1400">
              <a:solidFill>
                <a:prstClr val="black"/>
              </a:solidFill>
            </a:endParaRPr>
          </a:p>
        </p:txBody>
      </p:sp>
      <p:sp>
        <p:nvSpPr>
          <p:cNvPr id="39939" name="Text Box 2"/>
          <p:cNvSpPr txBox="1">
            <a:spLocks noChangeArrowheads="1"/>
          </p:cNvSpPr>
          <p:nvPr/>
        </p:nvSpPr>
        <p:spPr bwMode="auto">
          <a:xfrm>
            <a:off x="385203" y="337700"/>
            <a:ext cx="635783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dirty="0">
                <a:solidFill>
                  <a:srgbClr val="000066"/>
                </a:solidFill>
                <a:latin typeface="Comic Sans MS" panose="030F0702030302020204" pitchFamily="66" charset="0"/>
              </a:rPr>
              <a:t>Example 2:  Kirchhoff’s Current Law:</a:t>
            </a:r>
          </a:p>
        </p:txBody>
      </p:sp>
      <p:sp>
        <p:nvSpPr>
          <p:cNvPr id="140291" name="Text Box 3"/>
          <p:cNvSpPr txBox="1">
            <a:spLocks noChangeArrowheads="1"/>
          </p:cNvSpPr>
          <p:nvPr/>
        </p:nvSpPr>
        <p:spPr bwMode="auto">
          <a:xfrm>
            <a:off x="1660525" y="1152525"/>
            <a:ext cx="6440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0000FF"/>
                </a:solidFill>
                <a:latin typeface="Comic Sans MS" panose="030F0702030302020204" pitchFamily="66" charset="0"/>
              </a:rPr>
              <a:t>Q</a:t>
            </a:r>
            <a:r>
              <a:rPr lang="en-US" altLang="en-US" sz="2400" dirty="0">
                <a:solidFill>
                  <a:prstClr val="black"/>
                </a:solidFill>
                <a:latin typeface="Comic Sans MS" panose="030F0702030302020204" pitchFamily="66" charset="0"/>
              </a:rPr>
              <a:t>:    How much are the currents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1</a:t>
            </a:r>
            <a:r>
              <a:rPr lang="en-US" altLang="en-US" sz="2400" dirty="0">
                <a:solidFill>
                  <a:prstClr val="black"/>
                </a:solidFill>
                <a:latin typeface="Comic Sans MS" panose="030F0702030302020204" pitchFamily="66" charset="0"/>
              </a:rPr>
              <a:t> and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2</a:t>
            </a:r>
            <a:r>
              <a:rPr lang="en-US" altLang="en-US" sz="2400" baseline="-25000" dirty="0">
                <a:solidFill>
                  <a:prstClr val="black"/>
                </a:solidFill>
                <a:latin typeface="Comic Sans MS" panose="030F0702030302020204" pitchFamily="66" charset="0"/>
              </a:rPr>
              <a:t> </a:t>
            </a:r>
            <a:r>
              <a:rPr lang="en-US" altLang="en-US" sz="2400" dirty="0">
                <a:solidFill>
                  <a:prstClr val="black"/>
                </a:solidFill>
                <a:latin typeface="Comic Sans MS" panose="030F0702030302020204" pitchFamily="66" charset="0"/>
              </a:rPr>
              <a:t>?</a:t>
            </a:r>
          </a:p>
        </p:txBody>
      </p:sp>
      <p:sp>
        <p:nvSpPr>
          <p:cNvPr id="140292" name="Text Box 4"/>
          <p:cNvSpPr txBox="1">
            <a:spLocks noChangeArrowheads="1"/>
          </p:cNvSpPr>
          <p:nvPr/>
        </p:nvSpPr>
        <p:spPr bwMode="auto">
          <a:xfrm>
            <a:off x="1679575" y="1800225"/>
            <a:ext cx="533082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2 </a:t>
            </a:r>
            <a:r>
              <a:rPr lang="en-US" altLang="en-US" sz="2400" dirty="0">
                <a:solidFill>
                  <a:prstClr val="black"/>
                </a:solidFill>
                <a:latin typeface="Comic Sans MS" panose="030F0702030302020204" pitchFamily="66" charset="0"/>
              </a:rPr>
              <a:t>= 10 mA </a:t>
            </a:r>
            <a:r>
              <a:rPr lang="en-US" altLang="en-US" sz="2400" dirty="0">
                <a:solidFill>
                  <a:prstClr val="black"/>
                </a:solidFill>
                <a:latin typeface="Comic Sans MS" panose="030F0702030302020204" pitchFamily="66" charset="0"/>
                <a:cs typeface="Times New Roman" panose="02020603050405020304" pitchFamily="18" charset="0"/>
              </a:rPr>
              <a:t>– 3 mA = 7 mA</a:t>
            </a:r>
            <a:endParaRPr lang="en-US" altLang="en-US" sz="2400" dirty="0">
              <a:solidFill>
                <a:prstClr val="black"/>
              </a:solidFill>
              <a:latin typeface="Comic Sans MS" panose="030F0702030302020204" pitchFamily="66" charset="0"/>
            </a:endParaRPr>
          </a:p>
          <a:p>
            <a:r>
              <a:rPr lang="en-US" altLang="en-US" sz="2400" dirty="0">
                <a:solidFill>
                  <a:prstClr val="black"/>
                </a:solidFill>
                <a:latin typeface="Comic Sans MS" panose="030F0702030302020204" pitchFamily="66" charset="0"/>
              </a:rPr>
              <a:t>	</a:t>
            </a:r>
            <a:r>
              <a:rPr lang="en-US" altLang="en-US" sz="2400" b="1" i="1" dirty="0">
                <a:solidFill>
                  <a:prstClr val="black"/>
                </a:solidFill>
                <a:latin typeface="Comic Sans MS" panose="030F0702030302020204" pitchFamily="66" charset="0"/>
              </a:rPr>
              <a:t>i</a:t>
            </a:r>
            <a:r>
              <a:rPr lang="en-US" altLang="en-US" sz="2400" b="1" baseline="-25000" dirty="0">
                <a:solidFill>
                  <a:prstClr val="black"/>
                </a:solidFill>
                <a:latin typeface="Comic Sans MS" panose="030F0702030302020204" pitchFamily="66" charset="0"/>
              </a:rPr>
              <a:t>1  </a:t>
            </a:r>
            <a:r>
              <a:rPr lang="en-US" altLang="en-US" sz="2400" dirty="0">
                <a:solidFill>
                  <a:prstClr val="black"/>
                </a:solidFill>
                <a:latin typeface="Comic Sans MS" panose="030F0702030302020204" pitchFamily="66" charset="0"/>
              </a:rPr>
              <a:t>= 10 mA + 4 mA = 14 mA </a:t>
            </a:r>
          </a:p>
        </p:txBody>
      </p:sp>
      <p:grpSp>
        <p:nvGrpSpPr>
          <p:cNvPr id="39942" name="Group 5"/>
          <p:cNvGrpSpPr>
            <a:grpSpLocks/>
          </p:cNvGrpSpPr>
          <p:nvPr/>
        </p:nvGrpSpPr>
        <p:grpSpPr bwMode="auto">
          <a:xfrm>
            <a:off x="1812925" y="3360738"/>
            <a:ext cx="5408613" cy="2009775"/>
            <a:chOff x="1142" y="2117"/>
            <a:chExt cx="3407" cy="1266"/>
          </a:xfrm>
        </p:grpSpPr>
        <p:grpSp>
          <p:nvGrpSpPr>
            <p:cNvPr id="39949" name="Group 6"/>
            <p:cNvGrpSpPr>
              <a:grpSpLocks/>
            </p:cNvGrpSpPr>
            <p:nvPr/>
          </p:nvGrpSpPr>
          <p:grpSpPr bwMode="auto">
            <a:xfrm>
              <a:off x="1181" y="2377"/>
              <a:ext cx="3109" cy="1006"/>
              <a:chOff x="1381" y="1849"/>
              <a:chExt cx="2821" cy="1006"/>
            </a:xfrm>
          </p:grpSpPr>
          <p:sp>
            <p:nvSpPr>
              <p:cNvPr id="39960" name="Oval 7"/>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9961" name="Line 8"/>
              <p:cNvSpPr>
                <a:spLocks noChangeShapeType="1"/>
              </p:cNvSpPr>
              <p:nvPr/>
            </p:nvSpPr>
            <p:spPr bwMode="auto">
              <a:xfrm>
                <a:off x="1572"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2" name="Line 9"/>
              <p:cNvSpPr>
                <a:spLocks noChangeShapeType="1"/>
              </p:cNvSpPr>
              <p:nvPr/>
            </p:nvSpPr>
            <p:spPr bwMode="auto">
              <a:xfrm flipV="1">
                <a:off x="1573"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3" name="Line 10"/>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4" name="Line 11"/>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5" name="Rectangle 12"/>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66" name="Line 13"/>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67" name="Line 14"/>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nvGrpSpPr>
              <p:cNvPr id="39968" name="Group 15"/>
              <p:cNvGrpSpPr>
                <a:grpSpLocks/>
              </p:cNvGrpSpPr>
              <p:nvPr/>
            </p:nvGrpSpPr>
            <p:grpSpPr bwMode="auto">
              <a:xfrm>
                <a:off x="4056" y="1915"/>
                <a:ext cx="146" cy="940"/>
                <a:chOff x="4056" y="1915"/>
                <a:chExt cx="146" cy="940"/>
              </a:xfrm>
            </p:grpSpPr>
            <p:sp>
              <p:nvSpPr>
                <p:cNvPr id="39979"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80"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81"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82"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39969" name="Line 20"/>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0" name="Line 21"/>
              <p:cNvSpPr>
                <a:spLocks noChangeShapeType="1"/>
              </p:cNvSpPr>
              <p:nvPr/>
            </p:nvSpPr>
            <p:spPr bwMode="auto">
              <a:xfrm flipV="1">
                <a:off x="1573"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1" name="Rectangle 22"/>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39972" name="Group 23"/>
              <p:cNvGrpSpPr>
                <a:grpSpLocks/>
              </p:cNvGrpSpPr>
              <p:nvPr/>
            </p:nvGrpSpPr>
            <p:grpSpPr bwMode="auto">
              <a:xfrm>
                <a:off x="2160" y="1915"/>
                <a:ext cx="146" cy="940"/>
                <a:chOff x="4056" y="1915"/>
                <a:chExt cx="146" cy="940"/>
              </a:xfrm>
            </p:grpSpPr>
            <p:sp>
              <p:nvSpPr>
                <p:cNvPr id="39975" name="Rectangle 24"/>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76" name="Rectangle 25"/>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39977" name="Line 26"/>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78" name="Line 27"/>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39973" name="Text Box 28"/>
              <p:cNvSpPr txBox="1">
                <a:spLocks noChangeArrowheads="1"/>
              </p:cNvSpPr>
              <p:nvPr/>
            </p:nvSpPr>
            <p:spPr bwMode="auto">
              <a:xfrm>
                <a:off x="1461" y="2359"/>
                <a:ext cx="1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39974" name="Text Box 29"/>
              <p:cNvSpPr txBox="1">
                <a:spLocks noChangeArrowheads="1"/>
              </p:cNvSpPr>
              <p:nvPr/>
            </p:nvSpPr>
            <p:spPr bwMode="auto">
              <a:xfrm>
                <a:off x="1467" y="2405"/>
                <a:ext cx="19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39950" name="Line 30"/>
            <p:cNvSpPr>
              <a:spLocks noChangeShapeType="1"/>
            </p:cNvSpPr>
            <p:nvPr/>
          </p:nvSpPr>
          <p:spPr bwMode="auto">
            <a:xfrm flipV="1">
              <a:off x="1392" y="2556"/>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1" name="Line 31"/>
            <p:cNvSpPr>
              <a:spLocks noChangeShapeType="1"/>
            </p:cNvSpPr>
            <p:nvPr/>
          </p:nvSpPr>
          <p:spPr bwMode="auto">
            <a:xfrm>
              <a:off x="2136" y="2532"/>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2" name="Line 32"/>
            <p:cNvSpPr>
              <a:spLocks noChangeShapeType="1"/>
            </p:cNvSpPr>
            <p:nvPr/>
          </p:nvSpPr>
          <p:spPr bwMode="auto">
            <a:xfrm>
              <a:off x="3528" y="2544"/>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3" name="Line 33"/>
            <p:cNvSpPr>
              <a:spLocks noChangeShapeType="1"/>
            </p:cNvSpPr>
            <p:nvPr/>
          </p:nvSpPr>
          <p:spPr bwMode="auto">
            <a:xfrm>
              <a:off x="4224" y="2520"/>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4" name="Line 34"/>
            <p:cNvSpPr>
              <a:spLocks noChangeShapeType="1"/>
            </p:cNvSpPr>
            <p:nvPr/>
          </p:nvSpPr>
          <p:spPr bwMode="auto">
            <a:xfrm rot="-5400000">
              <a:off x="2376" y="2364"/>
              <a:ext cx="0" cy="168"/>
            </a:xfrm>
            <a:prstGeom prst="line">
              <a:avLst/>
            </a:prstGeom>
            <a:noFill/>
            <a:ln w="19050">
              <a:solidFill>
                <a:srgbClr val="99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latin typeface="Comic Sans MS" panose="030F0702030302020204" pitchFamily="66" charset="0"/>
              </a:endParaRPr>
            </a:p>
          </p:txBody>
        </p:sp>
        <p:sp>
          <p:nvSpPr>
            <p:cNvPr id="39955" name="Text Box 35"/>
            <p:cNvSpPr txBox="1">
              <a:spLocks noChangeArrowheads="1"/>
            </p:cNvSpPr>
            <p:nvPr/>
          </p:nvSpPr>
          <p:spPr bwMode="auto">
            <a:xfrm>
              <a:off x="1142" y="2491"/>
              <a:ext cx="2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i="1">
                  <a:solidFill>
                    <a:prstClr val="black"/>
                  </a:solidFill>
                  <a:latin typeface="Comic Sans MS" panose="030F0702030302020204" pitchFamily="66" charset="0"/>
                </a:rPr>
                <a:t>i</a:t>
              </a:r>
              <a:r>
                <a:rPr lang="en-US" altLang="en-US" baseline="-25000">
                  <a:solidFill>
                    <a:prstClr val="black"/>
                  </a:solidFill>
                  <a:latin typeface="Comic Sans MS" panose="030F0702030302020204" pitchFamily="66" charset="0"/>
                </a:rPr>
                <a:t>1</a:t>
              </a:r>
            </a:p>
          </p:txBody>
        </p:sp>
        <p:sp>
          <p:nvSpPr>
            <p:cNvPr id="39956" name="Text Box 36"/>
            <p:cNvSpPr txBox="1">
              <a:spLocks noChangeArrowheads="1"/>
            </p:cNvSpPr>
            <p:nvPr/>
          </p:nvSpPr>
          <p:spPr bwMode="auto">
            <a:xfrm>
              <a:off x="2210" y="2551"/>
              <a:ext cx="50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4 mA</a:t>
              </a:r>
              <a:endParaRPr lang="en-US" altLang="en-US" baseline="-25000">
                <a:solidFill>
                  <a:prstClr val="black"/>
                </a:solidFill>
                <a:latin typeface="Comic Sans MS" panose="030F0702030302020204" pitchFamily="66" charset="0"/>
              </a:endParaRPr>
            </a:p>
          </p:txBody>
        </p:sp>
        <p:sp>
          <p:nvSpPr>
            <p:cNvPr id="39957" name="Text Box 37"/>
            <p:cNvSpPr txBox="1">
              <a:spLocks noChangeArrowheads="1"/>
            </p:cNvSpPr>
            <p:nvPr/>
          </p:nvSpPr>
          <p:spPr bwMode="auto">
            <a:xfrm>
              <a:off x="4322" y="2455"/>
              <a:ext cx="22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i="1">
                  <a:solidFill>
                    <a:prstClr val="black"/>
                  </a:solidFill>
                  <a:latin typeface="Comic Sans MS" panose="030F0702030302020204" pitchFamily="66" charset="0"/>
                </a:rPr>
                <a:t>i</a:t>
              </a:r>
              <a:r>
                <a:rPr lang="en-US" altLang="en-US" baseline="-25000">
                  <a:solidFill>
                    <a:prstClr val="black"/>
                  </a:solidFill>
                  <a:latin typeface="Comic Sans MS" panose="030F0702030302020204" pitchFamily="66" charset="0"/>
                </a:rPr>
                <a:t>2</a:t>
              </a:r>
            </a:p>
          </p:txBody>
        </p:sp>
        <p:sp>
          <p:nvSpPr>
            <p:cNvPr id="39958" name="Text Box 38"/>
            <p:cNvSpPr txBox="1">
              <a:spLocks noChangeArrowheads="1"/>
            </p:cNvSpPr>
            <p:nvPr/>
          </p:nvSpPr>
          <p:spPr bwMode="auto">
            <a:xfrm>
              <a:off x="2080" y="2117"/>
              <a:ext cx="57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10 mA</a:t>
              </a:r>
            </a:p>
          </p:txBody>
        </p:sp>
        <p:sp>
          <p:nvSpPr>
            <p:cNvPr id="39959" name="Text Box 39"/>
            <p:cNvSpPr txBox="1">
              <a:spLocks noChangeArrowheads="1"/>
            </p:cNvSpPr>
            <p:nvPr/>
          </p:nvSpPr>
          <p:spPr bwMode="auto">
            <a:xfrm>
              <a:off x="3542" y="2479"/>
              <a:ext cx="50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3 mA</a:t>
              </a:r>
            </a:p>
          </p:txBody>
        </p:sp>
      </p:grpSp>
      <p:grpSp>
        <p:nvGrpSpPr>
          <p:cNvPr id="140332" name="Group 44"/>
          <p:cNvGrpSpPr>
            <a:grpSpLocks/>
          </p:cNvGrpSpPr>
          <p:nvPr/>
        </p:nvGrpSpPr>
        <p:grpSpPr bwMode="auto">
          <a:xfrm>
            <a:off x="1322388" y="5359400"/>
            <a:ext cx="3271838" cy="546100"/>
            <a:chOff x="833" y="3376"/>
            <a:chExt cx="2061" cy="344"/>
          </a:xfrm>
        </p:grpSpPr>
        <p:sp>
          <p:nvSpPr>
            <p:cNvPr id="39947" name="Line 45"/>
            <p:cNvSpPr>
              <a:spLocks noChangeShapeType="1"/>
            </p:cNvSpPr>
            <p:nvPr/>
          </p:nvSpPr>
          <p:spPr bwMode="auto">
            <a:xfrm flipH="1">
              <a:off x="1640" y="3376"/>
              <a:ext cx="296" cy="0"/>
            </a:xfrm>
            <a:prstGeom prst="line">
              <a:avLst/>
            </a:prstGeom>
            <a:noFill/>
            <a:ln w="381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39948" name="Text Box 46"/>
            <p:cNvSpPr txBox="1">
              <a:spLocks noChangeArrowheads="1"/>
            </p:cNvSpPr>
            <p:nvPr/>
          </p:nvSpPr>
          <p:spPr bwMode="auto">
            <a:xfrm>
              <a:off x="833" y="3487"/>
              <a:ext cx="206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a:solidFill>
                    <a:srgbClr val="1F497D"/>
                  </a:solidFill>
                  <a:latin typeface="Comic Sans MS" panose="030F0702030302020204" pitchFamily="66" charset="0"/>
                </a:rPr>
                <a:t>4 mA + 3 mA + 7 mA = 14 mA</a:t>
              </a:r>
            </a:p>
          </p:txBody>
        </p:sp>
      </p:grpSp>
      <p:grpSp>
        <p:nvGrpSpPr>
          <p:cNvPr id="140335" name="Group 47"/>
          <p:cNvGrpSpPr>
            <a:grpSpLocks/>
          </p:cNvGrpSpPr>
          <p:nvPr/>
        </p:nvGrpSpPr>
        <p:grpSpPr bwMode="auto">
          <a:xfrm>
            <a:off x="5219700" y="3581400"/>
            <a:ext cx="2508250" cy="396875"/>
            <a:chOff x="3288" y="2256"/>
            <a:chExt cx="1580" cy="250"/>
          </a:xfrm>
        </p:grpSpPr>
        <p:sp>
          <p:nvSpPr>
            <p:cNvPr id="39945" name="Oval 48"/>
            <p:cNvSpPr>
              <a:spLocks noChangeArrowheads="1"/>
            </p:cNvSpPr>
            <p:nvPr/>
          </p:nvSpPr>
          <p:spPr bwMode="auto">
            <a:xfrm>
              <a:off x="3288" y="2320"/>
              <a:ext cx="1144" cy="176"/>
            </a:xfrm>
            <a:prstGeom prst="ellipse">
              <a:avLst/>
            </a:prstGeom>
            <a:noFill/>
            <a:ln w="28575">
              <a:solidFill>
                <a:srgbClr val="000066"/>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39946" name="Text Box 49"/>
            <p:cNvSpPr txBox="1">
              <a:spLocks noChangeArrowheads="1"/>
            </p:cNvSpPr>
            <p:nvPr/>
          </p:nvSpPr>
          <p:spPr bwMode="auto">
            <a:xfrm>
              <a:off x="4396" y="2256"/>
              <a:ext cx="47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66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a:solidFill>
                    <a:srgbClr val="0000FF"/>
                  </a:solidFill>
                  <a:latin typeface="Comic Sans MS" panose="030F0702030302020204" pitchFamily="66" charset="0"/>
                </a:rPr>
                <a:t>node</a:t>
              </a:r>
            </a:p>
          </p:txBody>
        </p:sp>
      </p:grpSp>
    </p:spTree>
    <p:extLst>
      <p:ext uri="{BB962C8B-B14F-4D97-AF65-F5344CB8AC3E}">
        <p14:creationId xmlns:p14="http://schemas.microsoft.com/office/powerpoint/2010/main" val="1153430415"/>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0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275" y="2783223"/>
            <a:ext cx="3491165" cy="3309110"/>
          </a:xfrm>
          <a:prstGeom prst="rect">
            <a:avLst/>
          </a:prstGeom>
        </p:spPr>
      </p:pic>
      <p:sp>
        <p:nvSpPr>
          <p:cNvPr id="4" name="Rectangle 3"/>
          <p:cNvSpPr>
            <a:spLocks noGrp="1" noChangeArrowheads="1"/>
          </p:cNvSpPr>
          <p:nvPr/>
        </p:nvSpPr>
        <p:spPr bwMode="auto">
          <a:xfrm>
            <a:off x="457200" y="20558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altLang="tr-TR" sz="3400" dirty="0" smtClean="0">
                <a:solidFill>
                  <a:schemeClr val="tx1"/>
                </a:solidFill>
                <a:effectLst>
                  <a:outerShdw blurRad="38100" dist="38100" dir="2700000" algn="tl">
                    <a:srgbClr val="000000">
                      <a:alpha val="43137"/>
                    </a:srgbClr>
                  </a:outerShdw>
                </a:effectLst>
                <a:latin typeface="Comic Sans MS" panose="030F0702030302020204" pitchFamily="66" charset="0"/>
              </a:rPr>
              <a:t>Grading</a:t>
            </a:r>
          </a:p>
        </p:txBody>
      </p:sp>
      <p:sp>
        <p:nvSpPr>
          <p:cNvPr id="5" name="Text Box 3"/>
          <p:cNvSpPr txBox="1">
            <a:spLocks noChangeArrowheads="1"/>
          </p:cNvSpPr>
          <p:nvPr/>
        </p:nvSpPr>
        <p:spPr bwMode="auto">
          <a:xfrm>
            <a:off x="457200" y="1484784"/>
            <a:ext cx="5956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r>
              <a:rPr lang="en-US" altLang="tr-TR" sz="2400" b="1" dirty="0">
                <a:latin typeface="Comic Sans MS" panose="030F0702030302020204" pitchFamily="66" charset="0"/>
              </a:rPr>
              <a:t>Grading Method</a:t>
            </a:r>
            <a:endParaRPr lang="en-US" altLang="tr-TR" sz="2400" dirty="0">
              <a:latin typeface="Comic Sans MS" panose="030F0702030302020204" pitchFamily="66" charset="0"/>
            </a:endParaRPr>
          </a:p>
          <a:p>
            <a:pPr eaLnBrk="1" hangingPunct="1"/>
            <a:r>
              <a:rPr lang="tr-TR" sz="2400" dirty="0" err="1" smtClean="0">
                <a:latin typeface="Comic Sans MS" panose="030F0702030302020204" pitchFamily="66" charset="0"/>
              </a:rPr>
              <a:t>Two</a:t>
            </a:r>
            <a:r>
              <a:rPr lang="tr-TR" sz="2400" dirty="0" smtClean="0">
                <a:latin typeface="Comic Sans MS" panose="030F0702030302020204" pitchFamily="66" charset="0"/>
              </a:rPr>
              <a:t> </a:t>
            </a:r>
            <a:r>
              <a:rPr lang="tr-TR" sz="2400" dirty="0" err="1" smtClean="0">
                <a:latin typeface="Comic Sans MS" panose="030F0702030302020204" pitchFamily="66" charset="0"/>
              </a:rPr>
              <a:t>Midterm</a:t>
            </a:r>
            <a:r>
              <a:rPr lang="tr-TR" sz="2400" dirty="0" smtClean="0">
                <a:latin typeface="Comic Sans MS" panose="030F0702030302020204" pitchFamily="66" charset="0"/>
              </a:rPr>
              <a:t> </a:t>
            </a:r>
            <a:r>
              <a:rPr lang="en-US" altLang="tr-TR" sz="2400" dirty="0" smtClean="0">
                <a:latin typeface="Comic Sans MS" panose="030F0702030302020204" pitchFamily="66" charset="0"/>
              </a:rPr>
              <a:t>Exam</a:t>
            </a:r>
            <a:r>
              <a:rPr lang="tr-TR" altLang="tr-TR" sz="2400" dirty="0" smtClean="0">
                <a:latin typeface="Comic Sans MS" panose="030F0702030302020204" pitchFamily="66" charset="0"/>
              </a:rPr>
              <a:t>s</a:t>
            </a:r>
            <a:r>
              <a:rPr lang="en-US" altLang="tr-TR" sz="2400" dirty="0" smtClean="0">
                <a:latin typeface="Comic Sans MS" panose="030F0702030302020204" pitchFamily="66" charset="0"/>
              </a:rPr>
              <a:t>:</a:t>
            </a:r>
            <a:r>
              <a:rPr lang="tr-TR" altLang="tr-TR" sz="2400" dirty="0" smtClean="0">
                <a:latin typeface="Comic Sans MS" panose="030F0702030302020204" pitchFamily="66" charset="0"/>
              </a:rPr>
              <a:t>       40</a:t>
            </a:r>
            <a:r>
              <a:rPr lang="en-US" altLang="tr-TR" sz="2400" dirty="0" smtClean="0">
                <a:latin typeface="Comic Sans MS" panose="030F0702030302020204" pitchFamily="66" charset="0"/>
              </a:rPr>
              <a:t>%</a:t>
            </a:r>
            <a:endParaRPr lang="en-US" altLang="tr-TR" sz="2400" dirty="0">
              <a:latin typeface="Comic Sans MS" panose="030F0702030302020204" pitchFamily="66" charset="0"/>
            </a:endParaRPr>
          </a:p>
          <a:p>
            <a:pPr eaLnBrk="1" hangingPunct="1"/>
            <a:r>
              <a:rPr lang="tr-TR" altLang="tr-TR" sz="2400" dirty="0" err="1" smtClean="0">
                <a:latin typeface="Comic Sans MS" panose="030F0702030302020204" pitchFamily="66" charset="0"/>
              </a:rPr>
              <a:t>Homework</a:t>
            </a:r>
            <a:r>
              <a:rPr lang="tr-TR" altLang="tr-TR" sz="2400" dirty="0" smtClean="0">
                <a:latin typeface="Comic Sans MS" panose="030F0702030302020204" pitchFamily="66" charset="0"/>
              </a:rPr>
              <a:t>			5%</a:t>
            </a:r>
          </a:p>
          <a:p>
            <a:pPr eaLnBrk="1" hangingPunct="1"/>
            <a:r>
              <a:rPr lang="tr-TR" altLang="tr-TR" sz="2400" dirty="0" err="1" smtClean="0">
                <a:latin typeface="Comic Sans MS" panose="030F0702030302020204" pitchFamily="66" charset="0"/>
              </a:rPr>
              <a:t>Quiz</a:t>
            </a:r>
            <a:r>
              <a:rPr lang="tr-TR" altLang="tr-TR" sz="2400" dirty="0" smtClean="0">
                <a:latin typeface="Comic Sans MS" panose="030F0702030302020204" pitchFamily="66" charset="0"/>
              </a:rPr>
              <a:t>				5%</a:t>
            </a:r>
          </a:p>
          <a:p>
            <a:pPr eaLnBrk="1" hangingPunct="1"/>
            <a:r>
              <a:rPr lang="en-US" altLang="tr-TR" sz="2400" dirty="0" smtClean="0">
                <a:latin typeface="Comic Sans MS" panose="030F0702030302020204" pitchFamily="66" charset="0"/>
              </a:rPr>
              <a:t>Final </a:t>
            </a:r>
            <a:r>
              <a:rPr lang="en-US" altLang="tr-TR" sz="2400" dirty="0">
                <a:latin typeface="Comic Sans MS" panose="030F0702030302020204" pitchFamily="66" charset="0"/>
              </a:rPr>
              <a:t>Exam: 			</a:t>
            </a:r>
            <a:r>
              <a:rPr lang="tr-TR" altLang="tr-TR" sz="2400" dirty="0" smtClean="0">
                <a:latin typeface="Comic Sans MS" panose="030F0702030302020204" pitchFamily="66" charset="0"/>
              </a:rPr>
              <a:t>50</a:t>
            </a:r>
            <a:r>
              <a:rPr lang="en-US" altLang="tr-TR" sz="2400" dirty="0" smtClean="0">
                <a:latin typeface="Comic Sans MS" panose="030F0702030302020204" pitchFamily="66" charset="0"/>
              </a:rPr>
              <a:t>%</a:t>
            </a:r>
            <a:endParaRPr lang="tr-TR" altLang="tr-TR" sz="2400" dirty="0" smtClean="0">
              <a:latin typeface="Comic Sans MS" panose="030F0702030302020204" pitchFamily="66" charset="0"/>
            </a:endParaRPr>
          </a:p>
          <a:p>
            <a:pPr eaLnBrk="1" hangingPunct="1"/>
            <a:endParaRPr lang="en-US" altLang="tr-TR" sz="2400" dirty="0">
              <a:latin typeface="Comic Sans MS" panose="030F0702030302020204" pitchFamily="66" charset="0"/>
            </a:endParaRPr>
          </a:p>
        </p:txBody>
      </p:sp>
      <p:sp>
        <p:nvSpPr>
          <p:cNvPr id="10" name="Rectangle 9"/>
          <p:cNvSpPr>
            <a:spLocks noGrp="1" noChangeArrowheads="1"/>
          </p:cNvSpPr>
          <p:nvPr/>
        </p:nvSpPr>
        <p:spPr bwMode="auto">
          <a:xfrm>
            <a:off x="480622" y="5445224"/>
            <a:ext cx="3155274" cy="92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tr-TR" altLang="tr-TR" sz="3000" dirty="0" smtClean="0">
                <a:solidFill>
                  <a:schemeClr val="tx1"/>
                </a:solidFill>
                <a:effectLst>
                  <a:outerShdw blurRad="38100" dist="38100" dir="2700000" algn="tl">
                    <a:srgbClr val="000000">
                      <a:alpha val="43137"/>
                    </a:srgbClr>
                  </a:outerShdw>
                </a:effectLst>
                <a:latin typeface="Comic Sans MS" panose="030F0702030302020204" pitchFamily="66" charset="0"/>
              </a:rPr>
              <a:t>Attendence %50</a:t>
            </a:r>
            <a:endParaRPr lang="en-US" altLang="tr-TR" sz="3000" dirty="0" smtClean="0">
              <a:solidFill>
                <a:schemeClr val="tx1"/>
              </a:solidFill>
              <a:effectLst>
                <a:outerShdw blurRad="38100" dist="38100" dir="2700000" algn="tl">
                  <a:srgbClr val="000000">
                    <a:alpha val="43137"/>
                  </a:srgbClr>
                </a:outerShdw>
              </a:effectLst>
              <a:latin typeface="Comic Sans MS" panose="030F0702030302020204" pitchFamily="66" charset="0"/>
            </a:endParaRPr>
          </a:p>
        </p:txBody>
      </p:sp>
    </p:spTree>
    <p:extLst>
      <p:ext uri="{BB962C8B-B14F-4D97-AF65-F5344CB8AC3E}">
        <p14:creationId xmlns:p14="http://schemas.microsoft.com/office/powerpoint/2010/main" val="36886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C3D7A3BE-7965-4B28-A368-102207AC17CC}" type="slidenum">
              <a:rPr lang="en-GB" altLang="en-US" sz="1400">
                <a:solidFill>
                  <a:prstClr val="black"/>
                </a:solidFill>
              </a:rPr>
              <a:pPr/>
              <a:t>20</a:t>
            </a:fld>
            <a:endParaRPr lang="en-GB" altLang="en-US" sz="1400">
              <a:solidFill>
                <a:prstClr val="black"/>
              </a:solidFill>
            </a:endParaRPr>
          </a:p>
        </p:txBody>
      </p:sp>
      <p:sp>
        <p:nvSpPr>
          <p:cNvPr id="40963" name="Rectangle 2"/>
          <p:cNvSpPr>
            <a:spLocks noGrp="1" noChangeArrowheads="1"/>
          </p:cNvSpPr>
          <p:nvPr>
            <p:ph type="title"/>
          </p:nvPr>
        </p:nvSpPr>
        <p:spPr/>
        <p:txBody>
          <a:bodyPr/>
          <a:lstStyle/>
          <a:p>
            <a:pPr eaLnBrk="1" hangingPunct="1"/>
            <a:r>
              <a:rPr lang="en-US" altLang="en-US" sz="4000" smtClean="0">
                <a:latin typeface="Arial" panose="020B0604020202020204" pitchFamily="34" charset="0"/>
              </a:rPr>
              <a:t> </a:t>
            </a:r>
          </a:p>
        </p:txBody>
      </p:sp>
      <p:sp>
        <p:nvSpPr>
          <p:cNvPr id="40964" name="Rectangle 3" descr="Rectangle: Click to edit Master text styles&#10;Second level&#10;Third level&#10;Fourth level&#10;Fifth level"/>
          <p:cNvSpPr>
            <a:spLocks noGrp="1" noChangeArrowheads="1"/>
          </p:cNvSpPr>
          <p:nvPr>
            <p:ph type="body" idx="1"/>
          </p:nvPr>
        </p:nvSpPr>
        <p:spPr>
          <a:xfrm>
            <a:off x="685800" y="1447800"/>
            <a:ext cx="7772400" cy="4114800"/>
          </a:xfrm>
        </p:spPr>
        <p:txBody>
          <a:bodyPr/>
          <a:lstStyle/>
          <a:p>
            <a:pPr eaLnBrk="1" hangingPunct="1">
              <a:buFont typeface="Wingdings" panose="05000000000000000000" pitchFamily="2" charset="2"/>
              <a:buNone/>
            </a:pPr>
            <a:r>
              <a:rPr lang="en-US" altLang="en-US" sz="2800" dirty="0" smtClean="0"/>
              <a:t>Sometimes Kirchhoff’s Current Law is abbreviated just by</a:t>
            </a:r>
          </a:p>
        </p:txBody>
      </p:sp>
      <p:sp>
        <p:nvSpPr>
          <p:cNvPr id="141316" name="Text Box 4"/>
          <p:cNvSpPr txBox="1">
            <a:spLocks noChangeArrowheads="1"/>
          </p:cNvSpPr>
          <p:nvPr/>
        </p:nvSpPr>
        <p:spPr bwMode="auto">
          <a:xfrm>
            <a:off x="3959225" y="2593975"/>
            <a:ext cx="914033"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b="1">
                <a:solidFill>
                  <a:srgbClr val="990000"/>
                </a:solidFill>
                <a:latin typeface="Comic Sans MS" panose="030F0702030302020204" pitchFamily="66" charset="0"/>
              </a:rPr>
              <a:t>KCL</a:t>
            </a:r>
          </a:p>
        </p:txBody>
      </p:sp>
      <p:sp>
        <p:nvSpPr>
          <p:cNvPr id="141317" name="Text Box 5"/>
          <p:cNvSpPr txBox="1">
            <a:spLocks noChangeArrowheads="1"/>
          </p:cNvSpPr>
          <p:nvPr/>
        </p:nvSpPr>
        <p:spPr bwMode="auto">
          <a:xfrm>
            <a:off x="1671638" y="4949825"/>
            <a:ext cx="5421677" cy="36933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The net current entering a node must be zero.</a:t>
            </a:r>
          </a:p>
        </p:txBody>
      </p:sp>
      <p:sp>
        <p:nvSpPr>
          <p:cNvPr id="141318" name="Text Box 6"/>
          <p:cNvSpPr txBox="1">
            <a:spLocks noChangeArrowheads="1"/>
          </p:cNvSpPr>
          <p:nvPr/>
        </p:nvSpPr>
        <p:spPr bwMode="auto">
          <a:xfrm>
            <a:off x="1671638" y="4360863"/>
            <a:ext cx="621676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The sum of </a:t>
            </a:r>
            <a:r>
              <a:rPr lang="en-US" altLang="en-US" sz="1800" i="1">
                <a:solidFill>
                  <a:prstClr val="black"/>
                </a:solidFill>
                <a:latin typeface="Comic Sans MS" panose="030F0702030302020204" pitchFamily="66" charset="0"/>
              </a:rPr>
              <a:t>all</a:t>
            </a:r>
            <a:r>
              <a:rPr lang="en-US" altLang="en-US" sz="1800">
                <a:solidFill>
                  <a:prstClr val="black"/>
                </a:solidFill>
                <a:latin typeface="Comic Sans MS" panose="030F0702030302020204" pitchFamily="66" charset="0"/>
              </a:rPr>
              <a:t> currents </a:t>
            </a:r>
            <a:r>
              <a:rPr lang="en-US" altLang="en-US" sz="1800" b="1">
                <a:solidFill>
                  <a:srgbClr val="0000FF"/>
                </a:solidFill>
                <a:latin typeface="Comic Sans MS" panose="030F0702030302020204" pitchFamily="66" charset="0"/>
              </a:rPr>
              <a:t>entering</a:t>
            </a:r>
            <a:r>
              <a:rPr lang="en-US" altLang="en-US" sz="1800">
                <a:solidFill>
                  <a:prstClr val="black"/>
                </a:solidFill>
                <a:latin typeface="Comic Sans MS" panose="030F0702030302020204" pitchFamily="66" charset="0"/>
              </a:rPr>
              <a:t> a node must be zero.</a:t>
            </a:r>
          </a:p>
        </p:txBody>
      </p:sp>
      <p:sp>
        <p:nvSpPr>
          <p:cNvPr id="141319" name="Text Box 7"/>
          <p:cNvSpPr txBox="1">
            <a:spLocks noChangeArrowheads="1"/>
          </p:cNvSpPr>
          <p:nvPr/>
        </p:nvSpPr>
        <p:spPr bwMode="auto">
          <a:xfrm>
            <a:off x="1671638" y="5530850"/>
            <a:ext cx="5081840" cy="369332"/>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 typeface="Wingdings" panose="05000000000000000000" pitchFamily="2" charset="2"/>
              <a:buChar char="ü"/>
            </a:pPr>
            <a:r>
              <a:rPr lang="en-US" altLang="en-US" sz="1800">
                <a:solidFill>
                  <a:prstClr val="black"/>
                </a:solidFill>
                <a:latin typeface="Comic Sans MS" panose="030F0702030302020204" pitchFamily="66" charset="0"/>
              </a:rPr>
              <a:t> Whatever flows into a node must come out.</a:t>
            </a:r>
          </a:p>
        </p:txBody>
      </p:sp>
      <p:sp>
        <p:nvSpPr>
          <p:cNvPr id="141320" name="Text Box 8"/>
          <p:cNvSpPr txBox="1">
            <a:spLocks noChangeArrowheads="1"/>
          </p:cNvSpPr>
          <p:nvPr/>
        </p:nvSpPr>
        <p:spPr bwMode="auto">
          <a:xfrm>
            <a:off x="809625" y="3821113"/>
            <a:ext cx="418095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srgbClr val="990000"/>
                </a:solidFill>
                <a:latin typeface="Comic Sans MS" panose="030F0702030302020204" pitchFamily="66" charset="0"/>
              </a:rPr>
              <a:t>Review:</a:t>
            </a:r>
            <a:r>
              <a:rPr lang="en-US" altLang="en-US" sz="1800">
                <a:solidFill>
                  <a:prstClr val="black"/>
                </a:solidFill>
                <a:latin typeface="Comic Sans MS" panose="030F0702030302020204" pitchFamily="66" charset="0"/>
              </a:rPr>
              <a:t> Different ways to state KCL:</a:t>
            </a:r>
          </a:p>
        </p:txBody>
      </p:sp>
      <p:sp>
        <p:nvSpPr>
          <p:cNvPr id="141328" name="Text Box 16"/>
          <p:cNvSpPr txBox="1">
            <a:spLocks noChangeArrowheads="1"/>
          </p:cNvSpPr>
          <p:nvPr/>
        </p:nvSpPr>
        <p:spPr bwMode="auto">
          <a:xfrm>
            <a:off x="4950981" y="6359525"/>
            <a:ext cx="169790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600">
                <a:solidFill>
                  <a:srgbClr val="660033"/>
                </a:solidFill>
                <a:latin typeface="Comic Sans MS" panose="030F0702030302020204" pitchFamily="66" charset="0"/>
              </a:rPr>
              <a:t>more to follow…</a:t>
            </a:r>
          </a:p>
        </p:txBody>
      </p:sp>
    </p:spTree>
    <p:extLst>
      <p:ext uri="{BB962C8B-B14F-4D97-AF65-F5344CB8AC3E}">
        <p14:creationId xmlns:p14="http://schemas.microsoft.com/office/powerpoint/2010/main" val="3512294848"/>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141316"/>
                                        </p:tgtEl>
                                        <p:attrNameLst>
                                          <p:attrName>style.visibility</p:attrName>
                                        </p:attrNameLst>
                                      </p:cBhvr>
                                      <p:to>
                                        <p:strVal val="visible"/>
                                      </p:to>
                                    </p:set>
                                  </p:childTnLst>
                                </p:cTn>
                              </p:par>
                            </p:childTnLst>
                          </p:cTn>
                        </p:par>
                        <p:par>
                          <p:cTn id="7" fill="hold" nodeType="afterGroup">
                            <p:stCondLst>
                              <p:cond delay="225"/>
                            </p:stCondLst>
                            <p:childTnLst>
                              <p:par>
                                <p:cTn id="8" presetID="1" presetClass="entr" presetSubtype="0" fill="hold" grpId="0" nodeType="afterEffect">
                                  <p:stCondLst>
                                    <p:cond delay="3000"/>
                                  </p:stCondLst>
                                  <p:childTnLst>
                                    <p:set>
                                      <p:cBhvr>
                                        <p:cTn id="9" dur="1" fill="hold">
                                          <p:stCondLst>
                                            <p:cond delay="499"/>
                                          </p:stCondLst>
                                        </p:cTn>
                                        <p:tgtEl>
                                          <p:spTgt spid="141320"/>
                                        </p:tgtEl>
                                        <p:attrNameLst>
                                          <p:attrName>style.visibility</p:attrName>
                                        </p:attrNameLst>
                                      </p:cBhvr>
                                      <p:to>
                                        <p:strVal val="visible"/>
                                      </p:to>
                                    </p:set>
                                  </p:childTnLst>
                                </p:cTn>
                              </p:par>
                            </p:childTnLst>
                          </p:cTn>
                        </p:par>
                        <p:par>
                          <p:cTn id="10" fill="hold" nodeType="afterGroup">
                            <p:stCondLst>
                              <p:cond delay="3725"/>
                            </p:stCondLst>
                            <p:childTnLst>
                              <p:par>
                                <p:cTn id="11" presetID="1" presetClass="entr" presetSubtype="0" fill="hold" grpId="0" nodeType="afterEffect">
                                  <p:stCondLst>
                                    <p:cond delay="0"/>
                                  </p:stCondLst>
                                  <p:childTnLst>
                                    <p:set>
                                      <p:cBhvr>
                                        <p:cTn id="12" dur="1" fill="hold">
                                          <p:stCondLst>
                                            <p:cond delay="499"/>
                                          </p:stCondLst>
                                        </p:cTn>
                                        <p:tgtEl>
                                          <p:spTgt spid="141318"/>
                                        </p:tgtEl>
                                        <p:attrNameLst>
                                          <p:attrName>style.visibility</p:attrName>
                                        </p:attrNameLst>
                                      </p:cBhvr>
                                      <p:to>
                                        <p:strVal val="visible"/>
                                      </p:to>
                                    </p:set>
                                  </p:childTnLst>
                                </p:cTn>
                              </p:par>
                            </p:childTnLst>
                          </p:cTn>
                        </p:par>
                        <p:par>
                          <p:cTn id="13" fill="hold" nodeType="afterGroup">
                            <p:stCondLst>
                              <p:cond delay="4225"/>
                            </p:stCondLst>
                            <p:childTnLst>
                              <p:par>
                                <p:cTn id="14" presetID="1" presetClass="entr" presetSubtype="0" fill="hold" grpId="0" nodeType="afterEffect">
                                  <p:stCondLst>
                                    <p:cond delay="0"/>
                                  </p:stCondLst>
                                  <p:childTnLst>
                                    <p:set>
                                      <p:cBhvr>
                                        <p:cTn id="15" dur="1" fill="hold">
                                          <p:stCondLst>
                                            <p:cond delay="499"/>
                                          </p:stCondLst>
                                        </p:cTn>
                                        <p:tgtEl>
                                          <p:spTgt spid="141317"/>
                                        </p:tgtEl>
                                        <p:attrNameLst>
                                          <p:attrName>style.visibility</p:attrName>
                                        </p:attrNameLst>
                                      </p:cBhvr>
                                      <p:to>
                                        <p:strVal val="visible"/>
                                      </p:to>
                                    </p:set>
                                  </p:childTnLst>
                                </p:cTn>
                              </p:par>
                            </p:childTnLst>
                          </p:cTn>
                        </p:par>
                        <p:par>
                          <p:cTn id="16" fill="hold" nodeType="afterGroup">
                            <p:stCondLst>
                              <p:cond delay="4725"/>
                            </p:stCondLst>
                            <p:childTnLst>
                              <p:par>
                                <p:cTn id="17" presetID="1" presetClass="entr" presetSubtype="0" fill="hold" grpId="0" nodeType="afterEffect">
                                  <p:stCondLst>
                                    <p:cond delay="0"/>
                                  </p:stCondLst>
                                  <p:childTnLst>
                                    <p:set>
                                      <p:cBhvr>
                                        <p:cTn id="18" dur="1" fill="hold">
                                          <p:stCondLst>
                                            <p:cond delay="499"/>
                                          </p:stCondLst>
                                        </p:cTn>
                                        <p:tgtEl>
                                          <p:spTgt spid="1413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1328">
                                            <p:txEl>
                                              <p:pRg st="0" end="0"/>
                                            </p:txEl>
                                          </p:spTgt>
                                        </p:tgtEl>
                                        <p:attrNameLst>
                                          <p:attrName>style.visibility</p:attrName>
                                        </p:attrNameLst>
                                      </p:cBhvr>
                                      <p:to>
                                        <p:strVal val="visible"/>
                                      </p:to>
                                    </p:set>
                                    <p:animEffect transition="in" filter="wipe(left)">
                                      <p:cBhvr>
                                        <p:cTn id="23" dur="500"/>
                                        <p:tgtEl>
                                          <p:spTgt spid="1413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6" grpId="0" autoUpdateAnimBg="0"/>
      <p:bldP spid="141317" grpId="0" animBg="1" autoUpdateAnimBg="0"/>
      <p:bldP spid="141318" grpId="0" animBg="1" autoUpdateAnimBg="0"/>
      <p:bldP spid="141319" grpId="0" animBg="1" autoUpdateAnimBg="0"/>
      <p:bldP spid="141320" grpId="0" autoUpdateAnimBg="0"/>
      <p:bldP spid="141328"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87E4666-4FAB-48F1-80C6-66A6D9DACFD5}" type="slidenum">
              <a:rPr lang="en-GB" altLang="en-US" sz="1400">
                <a:solidFill>
                  <a:prstClr val="black"/>
                </a:solidFill>
                <a:latin typeface="Comic Sans MS" panose="030F0702030302020204" pitchFamily="66" charset="0"/>
              </a:rPr>
              <a:pPr/>
              <a:t>21</a:t>
            </a:fld>
            <a:endParaRPr lang="en-GB" altLang="en-US" sz="1400">
              <a:solidFill>
                <a:prstClr val="black"/>
              </a:solidFill>
              <a:latin typeface="Comic Sans MS" panose="030F0702030302020204" pitchFamily="66" charset="0"/>
            </a:endParaRPr>
          </a:p>
        </p:txBody>
      </p:sp>
      <p:sp>
        <p:nvSpPr>
          <p:cNvPr id="45059" name="Rectangle 2"/>
          <p:cNvSpPr>
            <a:spLocks noChangeArrowheads="1"/>
          </p:cNvSpPr>
          <p:nvPr/>
        </p:nvSpPr>
        <p:spPr bwMode="auto">
          <a:xfrm>
            <a:off x="685800" y="328503"/>
            <a:ext cx="7774632" cy="646331"/>
          </a:xfrm>
          <a:prstGeom prst="rect">
            <a:avLst/>
          </a:prstGeom>
          <a:solidFill>
            <a:schemeClr val="bg1"/>
          </a:solidFill>
          <a:ln>
            <a:noFill/>
          </a:ln>
          <a:effectLst/>
          <a:extLst/>
        </p:spPr>
        <p:txBody>
          <a:bodyPr vert="horz" wrap="square" lIns="91440" tIns="45720" rIns="91440" bIns="45720" rtlCol="0" anchor="ctr">
            <a:spAutoFit/>
          </a:bodyPr>
          <a:lstStyle/>
          <a:p>
            <a:r>
              <a:rPr lang="en-US" altLang="en-US" sz="3600" dirty="0" smtClean="0">
                <a:solidFill>
                  <a:prstClr val="black"/>
                </a:solidFill>
                <a:effectLst>
                  <a:outerShdw blurRad="38100" dist="38100" dir="2700000" algn="tl">
                    <a:srgbClr val="000000">
                      <a:alpha val="43137"/>
                    </a:srgbClr>
                  </a:outerShdw>
                </a:effectLst>
                <a:latin typeface="Comic Sans MS" panose="030F0702030302020204" pitchFamily="66" charset="0"/>
              </a:rPr>
              <a:t>Voltage</a:t>
            </a:r>
            <a:r>
              <a:rPr lang="tr-TR" altLang="en-US" sz="3600" dirty="0" smtClean="0">
                <a:solidFill>
                  <a:prstClr val="black"/>
                </a:solidFill>
                <a:effectLst>
                  <a:outerShdw blurRad="38100" dist="38100" dir="2700000" algn="tl">
                    <a:srgbClr val="000000">
                      <a:alpha val="43137"/>
                    </a:srgbClr>
                  </a:outerShdw>
                </a:effectLst>
                <a:latin typeface="Comic Sans MS" panose="030F0702030302020204" pitchFamily="66" charset="0"/>
              </a:rPr>
              <a:t> </a:t>
            </a:r>
            <a:r>
              <a:rPr lang="tr-TR" altLang="en-US" sz="2000" dirty="0" smtClean="0">
                <a:solidFill>
                  <a:srgbClr val="FF0000"/>
                </a:solidFill>
                <a:effectLst>
                  <a:outerShdw blurRad="38100" dist="38100" dir="2700000" algn="tl">
                    <a:srgbClr val="000000">
                      <a:alpha val="43137"/>
                    </a:srgbClr>
                  </a:outerShdw>
                </a:effectLst>
                <a:latin typeface="Comic Sans MS" panose="030F0702030302020204" pitchFamily="66" charset="0"/>
              </a:rPr>
              <a:t>(</a:t>
            </a:r>
            <a:r>
              <a:rPr lang="tr-TR" altLang="en-US" sz="2000" dirty="0" err="1" smtClean="0">
                <a:solidFill>
                  <a:srgbClr val="FF0000"/>
                </a:solidFill>
                <a:effectLst>
                  <a:outerShdw blurRad="38100" dist="38100" dir="2700000" algn="tl">
                    <a:srgbClr val="000000">
                      <a:alpha val="43137"/>
                    </a:srgbClr>
                  </a:outerShdw>
                </a:effectLst>
                <a:latin typeface="Comic Sans MS" panose="030F0702030302020204" pitchFamily="66" charset="0"/>
              </a:rPr>
              <a:t>D</a:t>
            </a:r>
            <a:r>
              <a:rPr lang="tr-TR" sz="2000" b="1" dirty="0" err="1" smtClean="0">
                <a:solidFill>
                  <a:srgbClr val="FF0000"/>
                </a:solidFill>
                <a:latin typeface="Comic Sans MS" panose="030F0702030302020204" pitchFamily="66" charset="0"/>
              </a:rPr>
              <a:t>ifference</a:t>
            </a:r>
            <a:r>
              <a:rPr lang="tr-TR" sz="2000" b="1" dirty="0" smtClean="0">
                <a:solidFill>
                  <a:srgbClr val="FF0000"/>
                </a:solidFill>
                <a:latin typeface="Comic Sans MS" panose="030F0702030302020204" pitchFamily="66" charset="0"/>
              </a:rPr>
              <a:t> </a:t>
            </a:r>
            <a:r>
              <a:rPr lang="tr-TR" sz="2000" b="1" dirty="0">
                <a:solidFill>
                  <a:srgbClr val="FF0000"/>
                </a:solidFill>
                <a:latin typeface="Comic Sans MS" panose="030F0702030302020204" pitchFamily="66" charset="0"/>
              </a:rPr>
              <a:t>in </a:t>
            </a:r>
            <a:r>
              <a:rPr lang="tr-TR" sz="2000" b="1" dirty="0" err="1">
                <a:solidFill>
                  <a:srgbClr val="FF0000"/>
                </a:solidFill>
                <a:latin typeface="Comic Sans MS" panose="030F0702030302020204" pitchFamily="66" charset="0"/>
              </a:rPr>
              <a:t>energy</a:t>
            </a:r>
            <a:r>
              <a:rPr lang="tr-TR" sz="2000" b="1" dirty="0">
                <a:solidFill>
                  <a:srgbClr val="FF0000"/>
                </a:solidFill>
                <a:latin typeface="Comic Sans MS" panose="030F0702030302020204" pitchFamily="66" charset="0"/>
              </a:rPr>
              <a:t> </a:t>
            </a:r>
            <a:r>
              <a:rPr lang="tr-TR" sz="2000" b="1" dirty="0" err="1">
                <a:solidFill>
                  <a:srgbClr val="FF0000"/>
                </a:solidFill>
                <a:latin typeface="Comic Sans MS" panose="030F0702030302020204" pitchFamily="66" charset="0"/>
              </a:rPr>
              <a:t>level</a:t>
            </a:r>
            <a:r>
              <a:rPr lang="tr-TR" sz="2000" b="1" dirty="0">
                <a:solidFill>
                  <a:srgbClr val="FF0000"/>
                </a:solidFill>
                <a:latin typeface="Comic Sans MS" panose="030F0702030302020204" pitchFamily="66" charset="0"/>
              </a:rPr>
              <a:t> </a:t>
            </a:r>
            <a:r>
              <a:rPr lang="tr-TR" altLang="en-US" sz="2000" dirty="0" smtClean="0">
                <a:solidFill>
                  <a:srgbClr val="FF0000"/>
                </a:solidFill>
                <a:effectLst>
                  <a:outerShdw blurRad="38100" dist="38100" dir="2700000" algn="tl">
                    <a:srgbClr val="000000">
                      <a:alpha val="43137"/>
                    </a:srgbClr>
                  </a:outerShdw>
                </a:effectLst>
                <a:latin typeface="Comic Sans MS" panose="030F0702030302020204" pitchFamily="66" charset="0"/>
              </a:rPr>
              <a:t>)</a:t>
            </a:r>
            <a:endParaRPr lang="en-US" altLang="en-US" sz="2000" dirty="0">
              <a:solidFill>
                <a:srgbClr val="FF0000"/>
              </a:solidFill>
              <a:effectLst>
                <a:outerShdw blurRad="38100" dist="38100" dir="2700000" algn="tl">
                  <a:srgbClr val="000000">
                    <a:alpha val="43137"/>
                  </a:srgbClr>
                </a:outerShdw>
              </a:effectLst>
              <a:latin typeface="Comic Sans MS" panose="030F0702030302020204" pitchFamily="66" charset="0"/>
            </a:endParaRPr>
          </a:p>
        </p:txBody>
      </p:sp>
      <p:sp>
        <p:nvSpPr>
          <p:cNvPr id="45060" name="Oval 3"/>
          <p:cNvSpPr>
            <a:spLocks noChangeArrowheads="1"/>
          </p:cNvSpPr>
          <p:nvPr/>
        </p:nvSpPr>
        <p:spPr bwMode="auto">
          <a:xfrm>
            <a:off x="2192338" y="3697288"/>
            <a:ext cx="609600" cy="6096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5061" name="Line 4"/>
          <p:cNvSpPr>
            <a:spLocks noChangeShapeType="1"/>
          </p:cNvSpPr>
          <p:nvPr/>
        </p:nvSpPr>
        <p:spPr bwMode="auto">
          <a:xfrm>
            <a:off x="2509838" y="3049588"/>
            <a:ext cx="4762" cy="657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2" name="Line 5"/>
          <p:cNvSpPr>
            <a:spLocks noChangeShapeType="1"/>
          </p:cNvSpPr>
          <p:nvPr/>
        </p:nvSpPr>
        <p:spPr bwMode="auto">
          <a:xfrm flipV="1">
            <a:off x="2509838" y="4321175"/>
            <a:ext cx="0" cy="138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3" name="Line 6"/>
          <p:cNvSpPr>
            <a:spLocks noChangeShapeType="1"/>
          </p:cNvSpPr>
          <p:nvPr/>
        </p:nvSpPr>
        <p:spPr bwMode="auto">
          <a:xfrm>
            <a:off x="2503488" y="3044825"/>
            <a:ext cx="17049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4" name="Line 7"/>
          <p:cNvSpPr>
            <a:spLocks noChangeShapeType="1"/>
          </p:cNvSpPr>
          <p:nvPr/>
        </p:nvSpPr>
        <p:spPr bwMode="auto">
          <a:xfrm>
            <a:off x="5032375" y="3044825"/>
            <a:ext cx="15430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5" name="Rectangle 8"/>
          <p:cNvSpPr>
            <a:spLocks noChangeArrowheads="1"/>
          </p:cNvSpPr>
          <p:nvPr/>
        </p:nvSpPr>
        <p:spPr bwMode="auto">
          <a:xfrm rot="-5400000">
            <a:off x="5148263" y="379730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66" name="Line 9"/>
          <p:cNvSpPr>
            <a:spLocks noChangeShapeType="1"/>
          </p:cNvSpPr>
          <p:nvPr/>
        </p:nvSpPr>
        <p:spPr bwMode="auto">
          <a:xfrm flipV="1">
            <a:off x="5580063" y="4332288"/>
            <a:ext cx="0" cy="1825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7" name="Line 10"/>
          <p:cNvSpPr>
            <a:spLocks noChangeShapeType="1"/>
          </p:cNvSpPr>
          <p:nvPr/>
        </p:nvSpPr>
        <p:spPr bwMode="auto">
          <a:xfrm>
            <a:off x="5580063" y="3055938"/>
            <a:ext cx="0" cy="439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68" name="Rectangle 11"/>
          <p:cNvSpPr>
            <a:spLocks noChangeArrowheads="1"/>
          </p:cNvSpPr>
          <p:nvPr/>
        </p:nvSpPr>
        <p:spPr bwMode="auto">
          <a:xfrm rot="-5400000">
            <a:off x="6134100" y="3802063"/>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69" name="Rectangle 12"/>
          <p:cNvSpPr>
            <a:spLocks noChangeArrowheads="1"/>
          </p:cNvSpPr>
          <p:nvPr/>
        </p:nvSpPr>
        <p:spPr bwMode="auto">
          <a:xfrm rot="-5400000">
            <a:off x="6137275" y="3803650"/>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5070" name="Line 13"/>
          <p:cNvSpPr>
            <a:spLocks noChangeShapeType="1"/>
          </p:cNvSpPr>
          <p:nvPr/>
        </p:nvSpPr>
        <p:spPr bwMode="auto">
          <a:xfrm flipH="1">
            <a:off x="6570663" y="3040063"/>
            <a:ext cx="6350" cy="449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1" name="Line 14"/>
          <p:cNvSpPr>
            <a:spLocks noChangeShapeType="1"/>
          </p:cNvSpPr>
          <p:nvPr/>
        </p:nvSpPr>
        <p:spPr bwMode="auto">
          <a:xfrm flipH="1" flipV="1">
            <a:off x="6575425" y="4346575"/>
            <a:ext cx="4763" cy="1857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2" name="Line 15"/>
          <p:cNvSpPr>
            <a:spLocks noChangeShapeType="1"/>
          </p:cNvSpPr>
          <p:nvPr/>
        </p:nvSpPr>
        <p:spPr bwMode="auto">
          <a:xfrm>
            <a:off x="2501900" y="4521200"/>
            <a:ext cx="40767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3" name="Line 16"/>
          <p:cNvSpPr>
            <a:spLocks noChangeShapeType="1"/>
          </p:cNvSpPr>
          <p:nvPr/>
        </p:nvSpPr>
        <p:spPr bwMode="auto">
          <a:xfrm flipV="1">
            <a:off x="2508250" y="4368800"/>
            <a:ext cx="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5074" name="Rectangle 17"/>
          <p:cNvSpPr>
            <a:spLocks noChangeArrowheads="1"/>
          </p:cNvSpPr>
          <p:nvPr/>
        </p:nvSpPr>
        <p:spPr bwMode="auto">
          <a:xfrm>
            <a:off x="4175125" y="2935288"/>
            <a:ext cx="838200" cy="2286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145426" name="Text Box 18"/>
          <p:cNvSpPr txBox="1">
            <a:spLocks noChangeArrowheads="1"/>
          </p:cNvSpPr>
          <p:nvPr/>
        </p:nvSpPr>
        <p:spPr bwMode="auto">
          <a:xfrm>
            <a:off x="1101725" y="1217613"/>
            <a:ext cx="67056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b="1" dirty="0">
                <a:solidFill>
                  <a:srgbClr val="0000FF"/>
                </a:solidFill>
                <a:latin typeface="Comic Sans MS" panose="030F0702030302020204" pitchFamily="66" charset="0"/>
              </a:rPr>
              <a:t> Voltages</a:t>
            </a:r>
            <a:r>
              <a:rPr lang="en-US" altLang="en-US" dirty="0">
                <a:solidFill>
                  <a:prstClr val="black"/>
                </a:solidFill>
                <a:latin typeface="Comic Sans MS" panose="030F0702030302020204" pitchFamily="66" charset="0"/>
              </a:rPr>
              <a:t> are measured </a:t>
            </a:r>
            <a:r>
              <a:rPr lang="en-US" altLang="en-US" i="1" dirty="0">
                <a:solidFill>
                  <a:prstClr val="black"/>
                </a:solidFill>
                <a:latin typeface="Comic Sans MS" panose="030F0702030302020204" pitchFamily="66" charset="0"/>
              </a:rPr>
              <a:t>across</a:t>
            </a:r>
            <a:r>
              <a:rPr lang="en-US" altLang="en-US" dirty="0">
                <a:solidFill>
                  <a:prstClr val="black"/>
                </a:solidFill>
                <a:latin typeface="Comic Sans MS" panose="030F0702030302020204" pitchFamily="66" charset="0"/>
              </a:rPr>
              <a:t> the </a:t>
            </a:r>
            <a:r>
              <a:rPr lang="tr-TR" altLang="en-US" dirty="0" smtClean="0">
                <a:solidFill>
                  <a:prstClr val="black"/>
                </a:solidFill>
                <a:latin typeface="Comic Sans MS" panose="030F0702030302020204" pitchFamily="66" charset="0"/>
              </a:rPr>
              <a:t>nodes </a:t>
            </a:r>
            <a:r>
              <a:rPr lang="en-US" altLang="en-US" dirty="0" smtClean="0">
                <a:solidFill>
                  <a:prstClr val="black"/>
                </a:solidFill>
                <a:latin typeface="Comic Sans MS" panose="030F0702030302020204" pitchFamily="66" charset="0"/>
              </a:rPr>
              <a:t>of </a:t>
            </a:r>
            <a:r>
              <a:rPr lang="en-US" altLang="en-US" dirty="0">
                <a:solidFill>
                  <a:prstClr val="black"/>
                </a:solidFill>
                <a:latin typeface="Comic Sans MS" panose="030F0702030302020204" pitchFamily="66" charset="0"/>
              </a:rPr>
              <a:t>a </a:t>
            </a:r>
            <a:r>
              <a:rPr lang="tr-TR" altLang="en-US" dirty="0" err="1" smtClean="0">
                <a:solidFill>
                  <a:prstClr val="black"/>
                </a:solidFill>
                <a:latin typeface="Comic Sans MS" panose="030F0702030302020204" pitchFamily="66" charset="0"/>
              </a:rPr>
              <a:t>circuit</a:t>
            </a:r>
            <a:r>
              <a:rPr lang="tr-TR" altLang="en-US" dirty="0" smtClean="0">
                <a:solidFill>
                  <a:prstClr val="black"/>
                </a:solidFill>
                <a:latin typeface="Comic Sans MS" panose="030F0702030302020204" pitchFamily="66" charset="0"/>
              </a:rPr>
              <a:t>.</a:t>
            </a:r>
            <a:endParaRPr lang="en-US" altLang="en-US" dirty="0">
              <a:solidFill>
                <a:prstClr val="black"/>
              </a:solidFill>
              <a:latin typeface="Comic Sans MS" panose="030F0702030302020204" pitchFamily="66" charset="0"/>
            </a:endParaRPr>
          </a:p>
        </p:txBody>
      </p:sp>
      <p:sp>
        <p:nvSpPr>
          <p:cNvPr id="145427" name="Text Box 19"/>
          <p:cNvSpPr txBox="1">
            <a:spLocks noChangeArrowheads="1"/>
          </p:cNvSpPr>
          <p:nvPr/>
        </p:nvSpPr>
        <p:spPr bwMode="auto">
          <a:xfrm>
            <a:off x="1089025" y="1979613"/>
            <a:ext cx="690605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a:solidFill>
                  <a:prstClr val="black"/>
                </a:solidFill>
                <a:latin typeface="Comic Sans MS" panose="030F0702030302020204" pitchFamily="66" charset="0"/>
              </a:rPr>
              <a:t> The </a:t>
            </a:r>
            <a:r>
              <a:rPr lang="en-US" altLang="en-US" b="1">
                <a:solidFill>
                  <a:srgbClr val="0000FF"/>
                </a:solidFill>
                <a:latin typeface="Comic Sans MS" panose="030F0702030302020204" pitchFamily="66" charset="0"/>
              </a:rPr>
              <a:t>direction</a:t>
            </a:r>
            <a:r>
              <a:rPr lang="en-US" altLang="en-US">
                <a:solidFill>
                  <a:prstClr val="black"/>
                </a:solidFill>
                <a:latin typeface="Comic Sans MS" panose="030F0702030302020204" pitchFamily="66" charset="0"/>
              </a:rPr>
              <a:t> of a voltage is indicated by + and </a:t>
            </a:r>
            <a:r>
              <a:rPr lang="en-US" altLang="en-US">
                <a:solidFill>
                  <a:prstClr val="black"/>
                </a:solidFill>
                <a:latin typeface="Comic Sans MS" panose="030F0702030302020204" pitchFamily="66" charset="0"/>
                <a:cs typeface="Times New Roman" panose="02020603050405020304" pitchFamily="18" charset="0"/>
              </a:rPr>
              <a:t>– signs</a:t>
            </a:r>
            <a:r>
              <a:rPr lang="en-US" altLang="en-US">
                <a:solidFill>
                  <a:prstClr val="black"/>
                </a:solidFill>
                <a:latin typeface="Comic Sans MS" panose="030F0702030302020204" pitchFamily="66" charset="0"/>
              </a:rPr>
              <a:t>.</a:t>
            </a:r>
          </a:p>
        </p:txBody>
      </p:sp>
      <p:sp>
        <p:nvSpPr>
          <p:cNvPr id="145428" name="Text Box 20"/>
          <p:cNvSpPr txBox="1">
            <a:spLocks noChangeArrowheads="1"/>
          </p:cNvSpPr>
          <p:nvPr/>
        </p:nvSpPr>
        <p:spPr bwMode="auto">
          <a:xfrm>
            <a:off x="906463" y="5624513"/>
            <a:ext cx="6051657"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dirty="0" smtClean="0">
                <a:solidFill>
                  <a:prstClr val="black"/>
                </a:solidFill>
                <a:latin typeface="Comic Sans MS" panose="030F0702030302020204" pitchFamily="66" charset="0"/>
              </a:rPr>
              <a:t>Remember</a:t>
            </a:r>
            <a:r>
              <a:rPr lang="en-US" altLang="en-US" dirty="0">
                <a:solidFill>
                  <a:prstClr val="black"/>
                </a:solidFill>
                <a:latin typeface="Comic Sans MS" panose="030F0702030302020204" pitchFamily="66" charset="0"/>
              </a:rPr>
              <a:t>: The </a:t>
            </a:r>
            <a:r>
              <a:rPr lang="en-US" altLang="en-US" b="1" dirty="0">
                <a:solidFill>
                  <a:srgbClr val="990000"/>
                </a:solidFill>
                <a:latin typeface="Comic Sans MS" panose="030F0702030302020204" pitchFamily="66" charset="0"/>
              </a:rPr>
              <a:t>voltage sources</a:t>
            </a:r>
            <a:r>
              <a:rPr lang="en-US" altLang="en-US" dirty="0">
                <a:solidFill>
                  <a:prstClr val="black"/>
                </a:solidFill>
                <a:latin typeface="Comic Sans MS" panose="030F0702030302020204" pitchFamily="66" charset="0"/>
              </a:rPr>
              <a:t> in </a:t>
            </a:r>
            <a:r>
              <a:rPr lang="tr-TR" altLang="en-US" dirty="0" smtClean="0">
                <a:solidFill>
                  <a:prstClr val="black"/>
                </a:solidFill>
                <a:latin typeface="Comic Sans MS" panose="030F0702030302020204" pitchFamily="66" charset="0"/>
              </a:rPr>
              <a:t>a</a:t>
            </a:r>
            <a:r>
              <a:rPr lang="en-US" altLang="en-US" dirty="0" smtClean="0">
                <a:solidFill>
                  <a:prstClr val="black"/>
                </a:solidFill>
                <a:latin typeface="Comic Sans MS" panose="030F0702030302020204" pitchFamily="66" charset="0"/>
              </a:rPr>
              <a:t> </a:t>
            </a:r>
            <a:r>
              <a:rPr lang="tr-TR" altLang="en-US" dirty="0" err="1" smtClean="0">
                <a:solidFill>
                  <a:prstClr val="black"/>
                </a:solidFill>
                <a:latin typeface="Comic Sans MS" panose="030F0702030302020204" pitchFamily="66" charset="0"/>
              </a:rPr>
              <a:t>circuit</a:t>
            </a:r>
            <a:r>
              <a:rPr lang="en-US" altLang="en-US" dirty="0" smtClean="0">
                <a:solidFill>
                  <a:prstClr val="black"/>
                </a:solidFill>
                <a:latin typeface="Comic Sans MS" panose="030F0702030302020204" pitchFamily="66" charset="0"/>
              </a:rPr>
              <a:t> flow </a:t>
            </a:r>
            <a:endParaRPr lang="tr-TR" altLang="en-US" dirty="0" smtClean="0">
              <a:solidFill>
                <a:prstClr val="black"/>
              </a:solidFill>
              <a:latin typeface="Comic Sans MS" panose="030F0702030302020204" pitchFamily="66" charset="0"/>
            </a:endParaRPr>
          </a:p>
          <a:p>
            <a:r>
              <a:rPr lang="en-US" altLang="en-US" dirty="0" smtClean="0">
                <a:solidFill>
                  <a:prstClr val="black"/>
                </a:solidFill>
                <a:latin typeface="Comic Sans MS" panose="030F0702030302020204" pitchFamily="66" charset="0"/>
              </a:rPr>
              <a:t>current </a:t>
            </a:r>
            <a:r>
              <a:rPr lang="en-US" altLang="en-US" dirty="0">
                <a:solidFill>
                  <a:prstClr val="black"/>
                </a:solidFill>
                <a:latin typeface="Comic Sans MS" panose="030F0702030302020204" pitchFamily="66" charset="0"/>
              </a:rPr>
              <a:t>through the </a:t>
            </a:r>
            <a:r>
              <a:rPr lang="tr-TR" altLang="en-US" dirty="0" err="1" smtClean="0">
                <a:solidFill>
                  <a:prstClr val="black"/>
                </a:solidFill>
                <a:latin typeface="Comic Sans MS" panose="030F0702030302020204" pitchFamily="66" charset="0"/>
              </a:rPr>
              <a:t>conductors</a:t>
            </a:r>
            <a:r>
              <a:rPr lang="en-US" altLang="en-US" dirty="0" smtClean="0">
                <a:solidFill>
                  <a:prstClr val="black"/>
                </a:solidFill>
                <a:latin typeface="Comic Sans MS" panose="030F0702030302020204" pitchFamily="66" charset="0"/>
              </a:rPr>
              <a:t>. </a:t>
            </a:r>
            <a:endParaRPr lang="en-US" altLang="en-US" dirty="0">
              <a:solidFill>
                <a:prstClr val="black"/>
              </a:solidFill>
              <a:latin typeface="Comic Sans MS" panose="030F0702030302020204" pitchFamily="66" charset="0"/>
            </a:endParaRPr>
          </a:p>
        </p:txBody>
      </p:sp>
      <p:grpSp>
        <p:nvGrpSpPr>
          <p:cNvPr id="45078" name="Group 21"/>
          <p:cNvGrpSpPr>
            <a:grpSpLocks/>
          </p:cNvGrpSpPr>
          <p:nvPr/>
        </p:nvGrpSpPr>
        <p:grpSpPr bwMode="auto">
          <a:xfrm>
            <a:off x="2346325" y="3694113"/>
            <a:ext cx="344488" cy="501650"/>
            <a:chOff x="646" y="2647"/>
            <a:chExt cx="217" cy="316"/>
          </a:xfrm>
        </p:grpSpPr>
        <p:sp>
          <p:nvSpPr>
            <p:cNvPr id="45083" name="Text Box 22"/>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45084" name="Text Box 23"/>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45079" name="Text Box 24"/>
          <p:cNvSpPr txBox="1">
            <a:spLocks noChangeArrowheads="1"/>
          </p:cNvSpPr>
          <p:nvPr/>
        </p:nvSpPr>
        <p:spPr bwMode="auto">
          <a:xfrm>
            <a:off x="4022725" y="3160713"/>
            <a:ext cx="1101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    </a:t>
            </a:r>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2</a:t>
            </a:r>
            <a:r>
              <a:rPr lang="en-US" altLang="en-US" sz="1800" b="1" baseline="-25000">
                <a:solidFill>
                  <a:srgbClr val="0000FF"/>
                </a:solidFill>
                <a:latin typeface="Comic Sans MS" panose="030F0702030302020204" pitchFamily="66" charset="0"/>
              </a:rPr>
              <a:t> </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0" name="Text Box 25"/>
          <p:cNvSpPr txBox="1">
            <a:spLocks noChangeArrowheads="1"/>
          </p:cNvSpPr>
          <p:nvPr/>
        </p:nvSpPr>
        <p:spPr bwMode="auto">
          <a:xfrm>
            <a:off x="5076825" y="3451225"/>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3</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1" name="Text Box 26"/>
          <p:cNvSpPr txBox="1">
            <a:spLocks noChangeArrowheads="1"/>
          </p:cNvSpPr>
          <p:nvPr/>
        </p:nvSpPr>
        <p:spPr bwMode="auto">
          <a:xfrm>
            <a:off x="6054725" y="3451225"/>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i="1" baseline="-25000">
                <a:solidFill>
                  <a:srgbClr val="0000FF"/>
                </a:solidFill>
                <a:latin typeface="Comic Sans MS" panose="030F0702030302020204" pitchFamily="66" charset="0"/>
              </a:rPr>
              <a:t>4</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5082" name="Text Box 27"/>
          <p:cNvSpPr txBox="1">
            <a:spLocks noChangeArrowheads="1"/>
          </p:cNvSpPr>
          <p:nvPr/>
        </p:nvSpPr>
        <p:spPr bwMode="auto">
          <a:xfrm>
            <a:off x="1876425" y="3451225"/>
            <a:ext cx="4445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srgbClr val="0000FF"/>
                </a:solidFill>
                <a:latin typeface="Comic Sans MS" panose="030F0702030302020204" pitchFamily="66" charset="0"/>
              </a:rPr>
              <a:t>v</a:t>
            </a:r>
            <a:r>
              <a:rPr lang="en-US" altLang="en-US" sz="1800" b="1" baseline="-25000">
                <a:solidFill>
                  <a:srgbClr val="0000FF"/>
                </a:solidFill>
                <a:latin typeface="Comic Sans MS" panose="030F0702030302020204" pitchFamily="66" charset="0"/>
              </a:rPr>
              <a:t>1</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Tree>
    <p:extLst>
      <p:ext uri="{BB962C8B-B14F-4D97-AF65-F5344CB8AC3E}">
        <p14:creationId xmlns:p14="http://schemas.microsoft.com/office/powerpoint/2010/main" val="1820522530"/>
      </p:ext>
    </p:extLst>
  </p:cSld>
  <p:clrMapOvr>
    <a:masterClrMapping/>
  </p:clrMapOvr>
  <p:transition>
    <p:plu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9E53AD4A-06DF-4476-8737-040AD0D7C2B9}" type="slidenum">
              <a:rPr lang="en-GB" altLang="en-US" sz="1400">
                <a:solidFill>
                  <a:prstClr val="black"/>
                </a:solidFill>
              </a:rPr>
              <a:pPr/>
              <a:t>22</a:t>
            </a:fld>
            <a:endParaRPr lang="en-GB" altLang="en-US" sz="1400">
              <a:solidFill>
                <a:prstClr val="black"/>
              </a:solidFill>
            </a:endParaRPr>
          </a:p>
        </p:txBody>
      </p:sp>
      <p:sp>
        <p:nvSpPr>
          <p:cNvPr id="47107" name="Rectangle 2"/>
          <p:cNvSpPr>
            <a:spLocks noGrp="1" noChangeArrowheads="1"/>
          </p:cNvSpPr>
          <p:nvPr>
            <p:ph type="title"/>
          </p:nvPr>
        </p:nvSpPr>
        <p:spPr>
          <a:xfrm>
            <a:off x="250825" y="401529"/>
            <a:ext cx="5834063"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a:effectLst>
                  <a:outerShdw blurRad="38100" dist="38100" dir="2700000" algn="tl">
                    <a:srgbClr val="000000">
                      <a:alpha val="43137"/>
                    </a:srgbClr>
                  </a:outerShdw>
                </a:effectLst>
                <a:ea typeface="+mn-ea"/>
                <a:cs typeface="+mn-cs"/>
              </a:rPr>
              <a:t>Kirchhoff’s Voltage Law</a:t>
            </a:r>
          </a:p>
        </p:txBody>
      </p:sp>
      <p:grpSp>
        <p:nvGrpSpPr>
          <p:cNvPr id="47108" name="Group 3"/>
          <p:cNvGrpSpPr>
            <a:grpSpLocks/>
          </p:cNvGrpSpPr>
          <p:nvPr/>
        </p:nvGrpSpPr>
        <p:grpSpPr bwMode="auto">
          <a:xfrm>
            <a:off x="1876425" y="2935288"/>
            <a:ext cx="4794250" cy="1597025"/>
            <a:chOff x="1182" y="1849"/>
            <a:chExt cx="3020" cy="1006"/>
          </a:xfrm>
        </p:grpSpPr>
        <p:sp>
          <p:nvSpPr>
            <p:cNvPr id="47132" name="Oval 4"/>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33" name="Line 5"/>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4" name="Line 6"/>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5" name="Line 7"/>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6" name="Line 8"/>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7" name="Rectangle 9"/>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38" name="Line 10"/>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39" name="Line 11"/>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0" name="Rectangle 12"/>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41" name="Rectangle 13"/>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sp>
          <p:nvSpPr>
            <p:cNvPr id="47142" name="Line 14"/>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3" name="Line 15"/>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4" name="Line 16"/>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5" name="Line 17"/>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7146" name="Rectangle 18"/>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sz="2400">
                <a:solidFill>
                  <a:prstClr val="black"/>
                </a:solidFill>
                <a:latin typeface="Arial" panose="020B0604020202020204" pitchFamily="34" charset="0"/>
              </a:endParaRPr>
            </a:p>
          </p:txBody>
        </p:sp>
        <p:grpSp>
          <p:nvGrpSpPr>
            <p:cNvPr id="47147" name="Group 19"/>
            <p:cNvGrpSpPr>
              <a:grpSpLocks/>
            </p:cNvGrpSpPr>
            <p:nvPr/>
          </p:nvGrpSpPr>
          <p:grpSpPr bwMode="auto">
            <a:xfrm>
              <a:off x="1478" y="2297"/>
              <a:ext cx="228" cy="352"/>
              <a:chOff x="646" y="2617"/>
              <a:chExt cx="228" cy="352"/>
            </a:xfrm>
          </p:grpSpPr>
          <p:sp>
            <p:nvSpPr>
              <p:cNvPr id="47152" name="Text Box 20"/>
              <p:cNvSpPr txBox="1">
                <a:spLocks noChangeArrowheads="1"/>
              </p:cNvSpPr>
              <p:nvPr/>
            </p:nvSpPr>
            <p:spPr bwMode="auto">
              <a:xfrm>
                <a:off x="646" y="2617"/>
                <a:ext cx="2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a:solidFill>
                      <a:prstClr val="black"/>
                    </a:solidFill>
                    <a:latin typeface="Arial" panose="020B0604020202020204" pitchFamily="34" charset="0"/>
                  </a:rPr>
                  <a:t>+</a:t>
                </a:r>
              </a:p>
            </p:txBody>
          </p:sp>
          <p:sp>
            <p:nvSpPr>
              <p:cNvPr id="47153" name="Text Box 21"/>
              <p:cNvSpPr txBox="1">
                <a:spLocks noChangeArrowheads="1"/>
              </p:cNvSpPr>
              <p:nvPr/>
            </p:nvSpPr>
            <p:spPr bwMode="auto">
              <a:xfrm>
                <a:off x="646" y="2681"/>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a:solidFill>
                      <a:prstClr val="black"/>
                    </a:solidFill>
                    <a:latin typeface="Arial" panose="020B0604020202020204" pitchFamily="34" charset="0"/>
                  </a:rPr>
                  <a:t>_</a:t>
                </a:r>
              </a:p>
            </p:txBody>
          </p:sp>
        </p:grpSp>
        <p:sp>
          <p:nvSpPr>
            <p:cNvPr id="147478" name="Text Box 22"/>
            <p:cNvSpPr txBox="1">
              <a:spLocks noChangeArrowheads="1"/>
            </p:cNvSpPr>
            <p:nvPr/>
          </p:nvSpPr>
          <p:spPr bwMode="auto">
            <a:xfrm>
              <a:off x="2534" y="1976"/>
              <a:ext cx="72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rPr>
                <a:t>+    </a:t>
              </a: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en-US" b="1" baseline="-250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79" name="Text Box 23"/>
            <p:cNvSpPr txBox="1">
              <a:spLocks noChangeArrowheads="1"/>
            </p:cNvSpPr>
            <p:nvPr/>
          </p:nvSpPr>
          <p:spPr bwMode="auto">
            <a:xfrm>
              <a:off x="3198" y="2158"/>
              <a:ext cx="297"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p>
            <a:p>
              <a:pPr>
                <a:defRPr/>
              </a:pP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80" name="Text Box 24"/>
            <p:cNvSpPr txBox="1">
              <a:spLocks noChangeArrowheads="1"/>
            </p:cNvSpPr>
            <p:nvPr/>
          </p:nvSpPr>
          <p:spPr bwMode="auto">
            <a:xfrm>
              <a:off x="3814" y="2158"/>
              <a:ext cx="297"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p>
            <a:p>
              <a:pPr>
                <a:defRPr/>
              </a:pPr>
              <a:r>
                <a:rPr lang="en-US" altLang="en-US" baseline="-25000">
                  <a:solidFill>
                    <a:prstClr val="black"/>
                  </a:solidFill>
                </a:rPr>
                <a:t> </a:t>
              </a:r>
              <a:r>
                <a:rPr lang="en-US" altLang="en-US">
                  <a:solidFill>
                    <a:prstClr val="black"/>
                  </a:solidFill>
                  <a:cs typeface="Times New Roman" panose="02020603050405020304" pitchFamily="18" charset="0"/>
                </a:rPr>
                <a:t>–</a:t>
              </a:r>
              <a:r>
                <a:rPr lang="en-US" altLang="en-US">
                  <a:solidFill>
                    <a:prstClr val="black"/>
                  </a:solidFill>
                </a:rPr>
                <a:t> </a:t>
              </a:r>
            </a:p>
          </p:txBody>
        </p:sp>
        <p:sp>
          <p:nvSpPr>
            <p:cNvPr id="147481" name="Text Box 25"/>
            <p:cNvSpPr txBox="1">
              <a:spLocks noChangeArrowheads="1"/>
            </p:cNvSpPr>
            <p:nvPr/>
          </p:nvSpPr>
          <p:spPr bwMode="auto">
            <a:xfrm>
              <a:off x="1182" y="2160"/>
              <a:ext cx="286"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p>
            <a:p>
              <a:pPr>
                <a:defRPr/>
              </a:pPr>
              <a:r>
                <a:rPr lang="en-US" altLang="en-US"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grpSp>
      <p:sp>
        <p:nvSpPr>
          <p:cNvPr id="147482" name="Text Box 26"/>
          <p:cNvSpPr txBox="1">
            <a:spLocks noChangeArrowheads="1"/>
          </p:cNvSpPr>
          <p:nvPr/>
        </p:nvSpPr>
        <p:spPr bwMode="auto">
          <a:xfrm>
            <a:off x="403226" y="1192322"/>
            <a:ext cx="7625158"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b="1" dirty="0">
                <a:solidFill>
                  <a:prstClr val="black"/>
                </a:solidFill>
                <a:latin typeface="Comic Sans MS" panose="030F0702030302020204" pitchFamily="66" charset="0"/>
              </a:rPr>
              <a:t>The voltage measured between any two </a:t>
            </a:r>
            <a:r>
              <a:rPr lang="en-US" altLang="en-US" b="1" dirty="0" smtClean="0">
                <a:solidFill>
                  <a:prstClr val="black"/>
                </a:solidFill>
                <a:latin typeface="Comic Sans MS" panose="030F0702030302020204" pitchFamily="66" charset="0"/>
              </a:rPr>
              <a:t>nodes</a:t>
            </a:r>
            <a:r>
              <a:rPr lang="tr-TR" altLang="en-US" b="1" dirty="0" smtClean="0">
                <a:solidFill>
                  <a:prstClr val="black"/>
                </a:solidFill>
                <a:latin typeface="Comic Sans MS" panose="030F0702030302020204" pitchFamily="66" charset="0"/>
              </a:rPr>
              <a:t> </a:t>
            </a:r>
            <a:r>
              <a:rPr lang="en-US" altLang="en-US" b="1" dirty="0" smtClean="0">
                <a:solidFill>
                  <a:srgbClr val="4F81BD"/>
                </a:solidFill>
                <a:latin typeface="Comic Sans MS" panose="030F0702030302020204" pitchFamily="66" charset="0"/>
              </a:rPr>
              <a:t>does </a:t>
            </a:r>
            <a:r>
              <a:rPr lang="en-US" altLang="en-US" b="1" dirty="0">
                <a:solidFill>
                  <a:srgbClr val="4F81BD"/>
                </a:solidFill>
                <a:latin typeface="Comic Sans MS" panose="030F0702030302020204" pitchFamily="66" charset="0"/>
              </a:rPr>
              <a:t>not depend </a:t>
            </a:r>
            <a:r>
              <a:rPr lang="en-US" altLang="en-US" b="1" dirty="0">
                <a:solidFill>
                  <a:prstClr val="black"/>
                </a:solidFill>
                <a:latin typeface="Comic Sans MS" panose="030F0702030302020204" pitchFamily="66" charset="0"/>
              </a:rPr>
              <a:t>of the path taken. </a:t>
            </a:r>
          </a:p>
        </p:txBody>
      </p:sp>
      <p:grpSp>
        <p:nvGrpSpPr>
          <p:cNvPr id="47110" name="Group 27"/>
          <p:cNvGrpSpPr>
            <a:grpSpLocks/>
          </p:cNvGrpSpPr>
          <p:nvPr/>
        </p:nvGrpSpPr>
        <p:grpSpPr bwMode="auto">
          <a:xfrm>
            <a:off x="2463800" y="3009900"/>
            <a:ext cx="3175000" cy="1562100"/>
            <a:chOff x="1552" y="1896"/>
            <a:chExt cx="2000" cy="984"/>
          </a:xfrm>
        </p:grpSpPr>
        <p:sp>
          <p:nvSpPr>
            <p:cNvPr id="47130" name="Oval 28"/>
            <p:cNvSpPr>
              <a:spLocks noChangeArrowheads="1"/>
            </p:cNvSpPr>
            <p:nvPr/>
          </p:nvSpPr>
          <p:spPr bwMode="auto">
            <a:xfrm>
              <a:off x="1552" y="189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31" name="Oval 29"/>
            <p:cNvSpPr>
              <a:spLocks noChangeArrowheads="1"/>
            </p:cNvSpPr>
            <p:nvPr/>
          </p:nvSpPr>
          <p:spPr bwMode="auto">
            <a:xfrm>
              <a:off x="3488" y="281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grpSp>
        <p:nvGrpSpPr>
          <p:cNvPr id="147486" name="Group 30"/>
          <p:cNvGrpSpPr>
            <a:grpSpLocks/>
          </p:cNvGrpSpPr>
          <p:nvPr/>
        </p:nvGrpSpPr>
        <p:grpSpPr bwMode="auto">
          <a:xfrm>
            <a:off x="2628900" y="3149600"/>
            <a:ext cx="2832100" cy="1320800"/>
            <a:chOff x="1656" y="1984"/>
            <a:chExt cx="1784" cy="832"/>
          </a:xfrm>
        </p:grpSpPr>
        <p:sp>
          <p:nvSpPr>
            <p:cNvPr id="47127" name="Text Box 31"/>
            <p:cNvSpPr txBox="1">
              <a:spLocks noChangeArrowheads="1"/>
            </p:cNvSpPr>
            <p:nvPr/>
          </p:nvSpPr>
          <p:spPr bwMode="auto">
            <a:xfrm>
              <a:off x="2276" y="2303"/>
              <a:ext cx="6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b="1">
                  <a:solidFill>
                    <a:srgbClr val="990000"/>
                  </a:solidFill>
                  <a:latin typeface="Arial" panose="020B0604020202020204" pitchFamily="34" charset="0"/>
                </a:rPr>
                <a:t>voltage</a:t>
              </a:r>
            </a:p>
          </p:txBody>
        </p:sp>
        <p:sp>
          <p:nvSpPr>
            <p:cNvPr id="47128" name="Freeform 32"/>
            <p:cNvSpPr>
              <a:spLocks/>
            </p:cNvSpPr>
            <p:nvPr/>
          </p:nvSpPr>
          <p:spPr bwMode="auto">
            <a:xfrm>
              <a:off x="1656" y="1984"/>
              <a:ext cx="728" cy="352"/>
            </a:xfrm>
            <a:custGeom>
              <a:avLst/>
              <a:gdLst>
                <a:gd name="T0" fmla="*/ 728 w 576"/>
                <a:gd name="T1" fmla="*/ 352 h 368"/>
                <a:gd name="T2" fmla="*/ 597 w 576"/>
                <a:gd name="T3" fmla="*/ 283 h 368"/>
                <a:gd name="T4" fmla="*/ 506 w 576"/>
                <a:gd name="T5" fmla="*/ 230 h 368"/>
                <a:gd name="T6" fmla="*/ 394 w 576"/>
                <a:gd name="T7" fmla="*/ 161 h 368"/>
                <a:gd name="T8" fmla="*/ 293 w 576"/>
                <a:gd name="T9" fmla="*/ 115 h 368"/>
                <a:gd name="T10" fmla="*/ 81 w 576"/>
                <a:gd name="T11" fmla="*/ 23 h 368"/>
                <a:gd name="T12" fmla="*/ 0 w 576"/>
                <a:gd name="T13" fmla="*/ 0 h 3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368">
                  <a:moveTo>
                    <a:pt x="576" y="368"/>
                  </a:moveTo>
                  <a:cubicBezTo>
                    <a:pt x="545" y="337"/>
                    <a:pt x="505" y="326"/>
                    <a:pt x="472" y="296"/>
                  </a:cubicBezTo>
                  <a:cubicBezTo>
                    <a:pt x="409" y="239"/>
                    <a:pt x="449" y="256"/>
                    <a:pt x="400" y="240"/>
                  </a:cubicBezTo>
                  <a:cubicBezTo>
                    <a:pt x="369" y="209"/>
                    <a:pt x="355" y="182"/>
                    <a:pt x="312" y="168"/>
                  </a:cubicBezTo>
                  <a:cubicBezTo>
                    <a:pt x="284" y="140"/>
                    <a:pt x="270" y="129"/>
                    <a:pt x="232" y="120"/>
                  </a:cubicBezTo>
                  <a:cubicBezTo>
                    <a:pt x="179" y="76"/>
                    <a:pt x="124" y="54"/>
                    <a:pt x="64" y="24"/>
                  </a:cubicBezTo>
                  <a:cubicBezTo>
                    <a:pt x="40" y="12"/>
                    <a:pt x="28" y="0"/>
                    <a:pt x="0" y="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9" name="Freeform 33"/>
            <p:cNvSpPr>
              <a:spLocks/>
            </p:cNvSpPr>
            <p:nvPr/>
          </p:nvSpPr>
          <p:spPr bwMode="auto">
            <a:xfrm>
              <a:off x="2768" y="2560"/>
              <a:ext cx="672" cy="256"/>
            </a:xfrm>
            <a:custGeom>
              <a:avLst/>
              <a:gdLst>
                <a:gd name="T0" fmla="*/ 0 w 752"/>
                <a:gd name="T1" fmla="*/ 0 h 336"/>
                <a:gd name="T2" fmla="*/ 93 w 752"/>
                <a:gd name="T3" fmla="*/ 30 h 336"/>
                <a:gd name="T4" fmla="*/ 122 w 752"/>
                <a:gd name="T5" fmla="*/ 49 h 336"/>
                <a:gd name="T6" fmla="*/ 207 w 752"/>
                <a:gd name="T7" fmla="*/ 85 h 336"/>
                <a:gd name="T8" fmla="*/ 229 w 752"/>
                <a:gd name="T9" fmla="*/ 104 h 336"/>
                <a:gd name="T10" fmla="*/ 250 w 752"/>
                <a:gd name="T11" fmla="*/ 110 h 336"/>
                <a:gd name="T12" fmla="*/ 415 w 752"/>
                <a:gd name="T13" fmla="*/ 177 h 336"/>
                <a:gd name="T14" fmla="*/ 586 w 752"/>
                <a:gd name="T15" fmla="*/ 219 h 336"/>
                <a:gd name="T16" fmla="*/ 651 w 752"/>
                <a:gd name="T17" fmla="*/ 250 h 336"/>
                <a:gd name="T18" fmla="*/ 672 w 752"/>
                <a:gd name="T19" fmla="*/ 256 h 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2" h="336">
                  <a:moveTo>
                    <a:pt x="0" y="0"/>
                  </a:moveTo>
                  <a:cubicBezTo>
                    <a:pt x="32" y="13"/>
                    <a:pt x="74" y="23"/>
                    <a:pt x="104" y="40"/>
                  </a:cubicBezTo>
                  <a:cubicBezTo>
                    <a:pt x="116" y="46"/>
                    <a:pt x="124" y="57"/>
                    <a:pt x="136" y="64"/>
                  </a:cubicBezTo>
                  <a:cubicBezTo>
                    <a:pt x="166" y="81"/>
                    <a:pt x="203" y="91"/>
                    <a:pt x="232" y="112"/>
                  </a:cubicBezTo>
                  <a:cubicBezTo>
                    <a:pt x="241" y="119"/>
                    <a:pt x="247" y="130"/>
                    <a:pt x="256" y="136"/>
                  </a:cubicBezTo>
                  <a:cubicBezTo>
                    <a:pt x="263" y="141"/>
                    <a:pt x="272" y="140"/>
                    <a:pt x="280" y="144"/>
                  </a:cubicBezTo>
                  <a:cubicBezTo>
                    <a:pt x="340" y="174"/>
                    <a:pt x="398" y="214"/>
                    <a:pt x="464" y="232"/>
                  </a:cubicBezTo>
                  <a:cubicBezTo>
                    <a:pt x="527" y="249"/>
                    <a:pt x="596" y="258"/>
                    <a:pt x="656" y="288"/>
                  </a:cubicBezTo>
                  <a:cubicBezTo>
                    <a:pt x="681" y="300"/>
                    <a:pt x="703" y="316"/>
                    <a:pt x="728" y="328"/>
                  </a:cubicBezTo>
                  <a:cubicBezTo>
                    <a:pt x="736" y="332"/>
                    <a:pt x="752" y="336"/>
                    <a:pt x="752" y="336"/>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47490" name="Text Box 34"/>
          <p:cNvSpPr txBox="1">
            <a:spLocks noChangeArrowheads="1"/>
          </p:cNvSpPr>
          <p:nvPr/>
        </p:nvSpPr>
        <p:spPr bwMode="auto">
          <a:xfrm>
            <a:off x="1103313" y="4875213"/>
            <a:ext cx="19399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Example of KVL:</a:t>
            </a:r>
            <a:endParaRPr lang="en-US" altLang="en-US" sz="1800" baseline="-25000">
              <a:solidFill>
                <a:prstClr val="black"/>
              </a:solidFill>
              <a:latin typeface="Comic Sans MS" panose="030F0702030302020204" pitchFamily="66" charset="0"/>
            </a:endParaRPr>
          </a:p>
        </p:txBody>
      </p:sp>
      <p:sp>
        <p:nvSpPr>
          <p:cNvPr id="147491" name="Text Box 35"/>
          <p:cNvSpPr txBox="1">
            <a:spLocks noChangeArrowheads="1"/>
          </p:cNvSpPr>
          <p:nvPr/>
        </p:nvSpPr>
        <p:spPr bwMode="auto">
          <a:xfrm>
            <a:off x="3646222" y="4803775"/>
            <a:ext cx="18277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b="1"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sz="2400" b="1" i="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endParaRPr lang="en-US" altLang="en-US" sz="2400"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47492" name="Text Box 36"/>
          <p:cNvSpPr txBox="1">
            <a:spLocks noChangeArrowheads="1"/>
          </p:cNvSpPr>
          <p:nvPr/>
        </p:nvSpPr>
        <p:spPr bwMode="auto">
          <a:xfrm>
            <a:off x="1890713" y="5294313"/>
            <a:ext cx="119616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dirty="0">
                <a:solidFill>
                  <a:prstClr val="black"/>
                </a:solidFill>
                <a:latin typeface="Comic Sans MS" panose="030F0702030302020204" pitchFamily="66" charset="0"/>
              </a:rPr>
              <a:t>Similarly:</a:t>
            </a:r>
            <a:endParaRPr lang="en-US" altLang="en-US" sz="1800" baseline="-25000" dirty="0">
              <a:solidFill>
                <a:prstClr val="black"/>
              </a:solidFill>
              <a:latin typeface="Comic Sans MS" panose="030F0702030302020204" pitchFamily="66" charset="0"/>
            </a:endParaRPr>
          </a:p>
        </p:txBody>
      </p:sp>
      <p:sp>
        <p:nvSpPr>
          <p:cNvPr id="147493" name="Text Box 37"/>
          <p:cNvSpPr txBox="1">
            <a:spLocks noChangeArrowheads="1"/>
          </p:cNvSpPr>
          <p:nvPr/>
        </p:nvSpPr>
        <p:spPr bwMode="auto">
          <a:xfrm>
            <a:off x="3633522" y="5222875"/>
            <a:ext cx="18277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endPar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147494" name="Group 38"/>
          <p:cNvGrpSpPr>
            <a:grpSpLocks/>
          </p:cNvGrpSpPr>
          <p:nvPr/>
        </p:nvGrpSpPr>
        <p:grpSpPr bwMode="auto">
          <a:xfrm>
            <a:off x="2603500" y="2424113"/>
            <a:ext cx="4779963" cy="2387600"/>
            <a:chOff x="1640" y="1527"/>
            <a:chExt cx="3011" cy="1504"/>
          </a:xfrm>
        </p:grpSpPr>
        <p:sp>
          <p:nvSpPr>
            <p:cNvPr id="47124" name="Text Box 39"/>
            <p:cNvSpPr txBox="1">
              <a:spLocks noChangeArrowheads="1"/>
            </p:cNvSpPr>
            <p:nvPr/>
          </p:nvSpPr>
          <p:spPr bwMode="auto">
            <a:xfrm>
              <a:off x="3132" y="1527"/>
              <a:ext cx="6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b="1">
                  <a:solidFill>
                    <a:srgbClr val="990000"/>
                  </a:solidFill>
                  <a:latin typeface="Arial" panose="020B0604020202020204" pitchFamily="34" charset="0"/>
                </a:rPr>
                <a:t>voltage</a:t>
              </a:r>
            </a:p>
          </p:txBody>
        </p:sp>
        <p:sp>
          <p:nvSpPr>
            <p:cNvPr id="47125" name="Freeform 40"/>
            <p:cNvSpPr>
              <a:spLocks/>
            </p:cNvSpPr>
            <p:nvPr/>
          </p:nvSpPr>
          <p:spPr bwMode="auto">
            <a:xfrm>
              <a:off x="1640" y="1656"/>
              <a:ext cx="1512" cy="200"/>
            </a:xfrm>
            <a:custGeom>
              <a:avLst/>
              <a:gdLst>
                <a:gd name="T0" fmla="*/ 1512 w 1512"/>
                <a:gd name="T1" fmla="*/ 0 h 200"/>
                <a:gd name="T2" fmla="*/ 1008 w 1512"/>
                <a:gd name="T3" fmla="*/ 32 h 200"/>
                <a:gd name="T4" fmla="*/ 520 w 1512"/>
                <a:gd name="T5" fmla="*/ 104 h 200"/>
                <a:gd name="T6" fmla="*/ 88 w 1512"/>
                <a:gd name="T7" fmla="*/ 152 h 200"/>
                <a:gd name="T8" fmla="*/ 0 w 1512"/>
                <a:gd name="T9" fmla="*/ 200 h 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2" h="200">
                  <a:moveTo>
                    <a:pt x="1512" y="0"/>
                  </a:moveTo>
                  <a:cubicBezTo>
                    <a:pt x="1344" y="7"/>
                    <a:pt x="1176" y="20"/>
                    <a:pt x="1008" y="32"/>
                  </a:cubicBezTo>
                  <a:cubicBezTo>
                    <a:pt x="850" y="77"/>
                    <a:pt x="683" y="94"/>
                    <a:pt x="520" y="104"/>
                  </a:cubicBezTo>
                  <a:cubicBezTo>
                    <a:pt x="376" y="123"/>
                    <a:pt x="232" y="141"/>
                    <a:pt x="88" y="152"/>
                  </a:cubicBezTo>
                  <a:cubicBezTo>
                    <a:pt x="60" y="170"/>
                    <a:pt x="30" y="185"/>
                    <a:pt x="0" y="20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6" name="Freeform 41"/>
            <p:cNvSpPr>
              <a:spLocks/>
            </p:cNvSpPr>
            <p:nvPr/>
          </p:nvSpPr>
          <p:spPr bwMode="auto">
            <a:xfrm>
              <a:off x="3584" y="1636"/>
              <a:ext cx="1067" cy="1395"/>
            </a:xfrm>
            <a:custGeom>
              <a:avLst/>
              <a:gdLst>
                <a:gd name="T0" fmla="*/ 192 w 1067"/>
                <a:gd name="T1" fmla="*/ 12 h 1395"/>
                <a:gd name="T2" fmla="*/ 480 w 1067"/>
                <a:gd name="T3" fmla="*/ 28 h 1395"/>
                <a:gd name="T4" fmla="*/ 560 w 1067"/>
                <a:gd name="T5" fmla="*/ 52 h 1395"/>
                <a:gd name="T6" fmla="*/ 672 w 1067"/>
                <a:gd name="T7" fmla="*/ 100 h 1395"/>
                <a:gd name="T8" fmla="*/ 792 w 1067"/>
                <a:gd name="T9" fmla="*/ 196 h 1395"/>
                <a:gd name="T10" fmla="*/ 816 w 1067"/>
                <a:gd name="T11" fmla="*/ 220 h 1395"/>
                <a:gd name="T12" fmla="*/ 840 w 1067"/>
                <a:gd name="T13" fmla="*/ 244 h 1395"/>
                <a:gd name="T14" fmla="*/ 912 w 1067"/>
                <a:gd name="T15" fmla="*/ 364 h 1395"/>
                <a:gd name="T16" fmla="*/ 936 w 1067"/>
                <a:gd name="T17" fmla="*/ 436 h 1395"/>
                <a:gd name="T18" fmla="*/ 984 w 1067"/>
                <a:gd name="T19" fmla="*/ 532 h 1395"/>
                <a:gd name="T20" fmla="*/ 992 w 1067"/>
                <a:gd name="T21" fmla="*/ 572 h 1395"/>
                <a:gd name="T22" fmla="*/ 1008 w 1067"/>
                <a:gd name="T23" fmla="*/ 604 h 1395"/>
                <a:gd name="T24" fmla="*/ 1032 w 1067"/>
                <a:gd name="T25" fmla="*/ 764 h 1395"/>
                <a:gd name="T26" fmla="*/ 912 w 1067"/>
                <a:gd name="T27" fmla="*/ 1228 h 1395"/>
                <a:gd name="T28" fmla="*/ 816 w 1067"/>
                <a:gd name="T29" fmla="*/ 1300 h 1395"/>
                <a:gd name="T30" fmla="*/ 696 w 1067"/>
                <a:gd name="T31" fmla="*/ 1364 h 1395"/>
                <a:gd name="T32" fmla="*/ 616 w 1067"/>
                <a:gd name="T33" fmla="*/ 1388 h 1395"/>
                <a:gd name="T34" fmla="*/ 168 w 1067"/>
                <a:gd name="T35" fmla="*/ 1356 h 1395"/>
                <a:gd name="T36" fmla="*/ 144 w 1067"/>
                <a:gd name="T37" fmla="*/ 1340 h 1395"/>
                <a:gd name="T38" fmla="*/ 120 w 1067"/>
                <a:gd name="T39" fmla="*/ 1332 h 1395"/>
                <a:gd name="T40" fmla="*/ 112 w 1067"/>
                <a:gd name="T41" fmla="*/ 1308 h 1395"/>
                <a:gd name="T42" fmla="*/ 64 w 1067"/>
                <a:gd name="T43" fmla="*/ 1284 h 1395"/>
                <a:gd name="T44" fmla="*/ 24 w 1067"/>
                <a:gd name="T45" fmla="*/ 1268 h 1395"/>
                <a:gd name="T46" fmla="*/ 0 w 1067"/>
                <a:gd name="T47" fmla="*/ 1260 h 13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67" h="1395">
                  <a:moveTo>
                    <a:pt x="192" y="12"/>
                  </a:moveTo>
                  <a:cubicBezTo>
                    <a:pt x="288" y="15"/>
                    <a:pt x="388" y="0"/>
                    <a:pt x="480" y="28"/>
                  </a:cubicBezTo>
                  <a:cubicBezTo>
                    <a:pt x="596" y="63"/>
                    <a:pt x="405" y="26"/>
                    <a:pt x="560" y="52"/>
                  </a:cubicBezTo>
                  <a:cubicBezTo>
                    <a:pt x="595" y="75"/>
                    <a:pt x="631" y="92"/>
                    <a:pt x="672" y="100"/>
                  </a:cubicBezTo>
                  <a:cubicBezTo>
                    <a:pt x="716" y="133"/>
                    <a:pt x="753" y="157"/>
                    <a:pt x="792" y="196"/>
                  </a:cubicBezTo>
                  <a:cubicBezTo>
                    <a:pt x="800" y="204"/>
                    <a:pt x="808" y="212"/>
                    <a:pt x="816" y="220"/>
                  </a:cubicBezTo>
                  <a:cubicBezTo>
                    <a:pt x="824" y="228"/>
                    <a:pt x="840" y="244"/>
                    <a:pt x="840" y="244"/>
                  </a:cubicBezTo>
                  <a:cubicBezTo>
                    <a:pt x="855" y="289"/>
                    <a:pt x="884" y="326"/>
                    <a:pt x="912" y="364"/>
                  </a:cubicBezTo>
                  <a:cubicBezTo>
                    <a:pt x="920" y="388"/>
                    <a:pt x="928" y="412"/>
                    <a:pt x="936" y="436"/>
                  </a:cubicBezTo>
                  <a:cubicBezTo>
                    <a:pt x="947" y="470"/>
                    <a:pt x="984" y="532"/>
                    <a:pt x="984" y="532"/>
                  </a:cubicBezTo>
                  <a:cubicBezTo>
                    <a:pt x="987" y="545"/>
                    <a:pt x="988" y="559"/>
                    <a:pt x="992" y="572"/>
                  </a:cubicBezTo>
                  <a:cubicBezTo>
                    <a:pt x="996" y="583"/>
                    <a:pt x="1005" y="592"/>
                    <a:pt x="1008" y="604"/>
                  </a:cubicBezTo>
                  <a:cubicBezTo>
                    <a:pt x="1021" y="656"/>
                    <a:pt x="1023" y="711"/>
                    <a:pt x="1032" y="764"/>
                  </a:cubicBezTo>
                  <a:cubicBezTo>
                    <a:pt x="1030" y="837"/>
                    <a:pt x="1067" y="1176"/>
                    <a:pt x="912" y="1228"/>
                  </a:cubicBezTo>
                  <a:cubicBezTo>
                    <a:pt x="898" y="1271"/>
                    <a:pt x="854" y="1281"/>
                    <a:pt x="816" y="1300"/>
                  </a:cubicBezTo>
                  <a:cubicBezTo>
                    <a:pt x="776" y="1320"/>
                    <a:pt x="737" y="1346"/>
                    <a:pt x="696" y="1364"/>
                  </a:cubicBezTo>
                  <a:cubicBezTo>
                    <a:pt x="670" y="1375"/>
                    <a:pt x="642" y="1379"/>
                    <a:pt x="616" y="1388"/>
                  </a:cubicBezTo>
                  <a:cubicBezTo>
                    <a:pt x="170" y="1379"/>
                    <a:pt x="364" y="1395"/>
                    <a:pt x="168" y="1356"/>
                  </a:cubicBezTo>
                  <a:cubicBezTo>
                    <a:pt x="160" y="1351"/>
                    <a:pt x="153" y="1344"/>
                    <a:pt x="144" y="1340"/>
                  </a:cubicBezTo>
                  <a:cubicBezTo>
                    <a:pt x="136" y="1336"/>
                    <a:pt x="126" y="1338"/>
                    <a:pt x="120" y="1332"/>
                  </a:cubicBezTo>
                  <a:cubicBezTo>
                    <a:pt x="114" y="1326"/>
                    <a:pt x="117" y="1315"/>
                    <a:pt x="112" y="1308"/>
                  </a:cubicBezTo>
                  <a:cubicBezTo>
                    <a:pt x="100" y="1293"/>
                    <a:pt x="81" y="1290"/>
                    <a:pt x="64" y="1284"/>
                  </a:cubicBezTo>
                  <a:cubicBezTo>
                    <a:pt x="51" y="1279"/>
                    <a:pt x="37" y="1273"/>
                    <a:pt x="24" y="1268"/>
                  </a:cubicBezTo>
                  <a:cubicBezTo>
                    <a:pt x="16" y="1265"/>
                    <a:pt x="0" y="1260"/>
                    <a:pt x="0" y="126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47498" name="Text Box 42"/>
          <p:cNvSpPr txBox="1">
            <a:spLocks noChangeArrowheads="1"/>
          </p:cNvSpPr>
          <p:nvPr/>
        </p:nvSpPr>
        <p:spPr bwMode="auto">
          <a:xfrm>
            <a:off x="2462213" y="5738813"/>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and:</a:t>
            </a:r>
            <a:endParaRPr lang="en-US" altLang="en-US" sz="1800" baseline="-25000">
              <a:solidFill>
                <a:prstClr val="black"/>
              </a:solidFill>
              <a:latin typeface="Comic Sans MS" panose="030F0702030302020204" pitchFamily="66" charset="0"/>
            </a:endParaRPr>
          </a:p>
        </p:txBody>
      </p:sp>
      <p:sp>
        <p:nvSpPr>
          <p:cNvPr id="147499" name="Text Box 43"/>
          <p:cNvSpPr txBox="1">
            <a:spLocks noChangeArrowheads="1"/>
          </p:cNvSpPr>
          <p:nvPr/>
        </p:nvSpPr>
        <p:spPr bwMode="auto">
          <a:xfrm>
            <a:off x="4044459" y="5641975"/>
            <a:ext cx="105349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400" b="1" i="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sz="2400" b="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b="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a:solidFill>
                  <a:srgbClr val="0000FF"/>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endPar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147500" name="Group 44"/>
          <p:cNvGrpSpPr>
            <a:grpSpLocks/>
          </p:cNvGrpSpPr>
          <p:nvPr/>
        </p:nvGrpSpPr>
        <p:grpSpPr bwMode="auto">
          <a:xfrm>
            <a:off x="5503863" y="2997200"/>
            <a:ext cx="984250" cy="1498600"/>
            <a:chOff x="3467" y="1888"/>
            <a:chExt cx="620" cy="944"/>
          </a:xfrm>
        </p:grpSpPr>
        <p:sp>
          <p:nvSpPr>
            <p:cNvPr id="47120" name="Oval 45"/>
            <p:cNvSpPr>
              <a:spLocks noChangeArrowheads="1"/>
            </p:cNvSpPr>
            <p:nvPr/>
          </p:nvSpPr>
          <p:spPr bwMode="auto">
            <a:xfrm>
              <a:off x="3480" y="1888"/>
              <a:ext cx="56" cy="72"/>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7121" name="Freeform 46"/>
            <p:cNvSpPr>
              <a:spLocks/>
            </p:cNvSpPr>
            <p:nvPr/>
          </p:nvSpPr>
          <p:spPr bwMode="auto">
            <a:xfrm flipH="1">
              <a:off x="3746" y="2216"/>
              <a:ext cx="27" cy="616"/>
            </a:xfrm>
            <a:custGeom>
              <a:avLst/>
              <a:gdLst>
                <a:gd name="T0" fmla="*/ 25 w 34"/>
                <a:gd name="T1" fmla="*/ 0 h 808"/>
                <a:gd name="T2" fmla="*/ 0 w 34"/>
                <a:gd name="T3" fmla="*/ 61 h 808"/>
                <a:gd name="T4" fmla="*/ 6 w 34"/>
                <a:gd name="T5" fmla="*/ 207 h 808"/>
                <a:gd name="T6" fmla="*/ 25 w 34"/>
                <a:gd name="T7" fmla="*/ 268 h 808"/>
                <a:gd name="T8" fmla="*/ 25 w 34"/>
                <a:gd name="T9" fmla="*/ 616 h 8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808">
                  <a:moveTo>
                    <a:pt x="32" y="0"/>
                  </a:moveTo>
                  <a:cubicBezTo>
                    <a:pt x="24" y="32"/>
                    <a:pt x="18" y="53"/>
                    <a:pt x="0" y="80"/>
                  </a:cubicBezTo>
                  <a:cubicBezTo>
                    <a:pt x="3" y="144"/>
                    <a:pt x="2" y="208"/>
                    <a:pt x="8" y="272"/>
                  </a:cubicBezTo>
                  <a:cubicBezTo>
                    <a:pt x="9" y="286"/>
                    <a:pt x="32" y="332"/>
                    <a:pt x="32" y="352"/>
                  </a:cubicBezTo>
                  <a:cubicBezTo>
                    <a:pt x="34" y="504"/>
                    <a:pt x="32" y="656"/>
                    <a:pt x="32" y="808"/>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47122" name="Text Box 47"/>
            <p:cNvSpPr txBox="1">
              <a:spLocks noChangeArrowheads="1"/>
            </p:cNvSpPr>
            <p:nvPr/>
          </p:nvSpPr>
          <p:spPr bwMode="auto">
            <a:xfrm>
              <a:off x="3467" y="1999"/>
              <a:ext cx="6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b="1">
                  <a:solidFill>
                    <a:srgbClr val="990000"/>
                  </a:solidFill>
                  <a:latin typeface="Arial" panose="020B0604020202020204" pitchFamily="34" charset="0"/>
                </a:rPr>
                <a:t>voltage</a:t>
              </a:r>
            </a:p>
          </p:txBody>
        </p:sp>
        <p:sp>
          <p:nvSpPr>
            <p:cNvPr id="47123" name="Freeform 48"/>
            <p:cNvSpPr>
              <a:spLocks/>
            </p:cNvSpPr>
            <p:nvPr/>
          </p:nvSpPr>
          <p:spPr bwMode="auto">
            <a:xfrm>
              <a:off x="3712" y="1896"/>
              <a:ext cx="27" cy="128"/>
            </a:xfrm>
            <a:custGeom>
              <a:avLst/>
              <a:gdLst>
                <a:gd name="T0" fmla="*/ 0 w 11"/>
                <a:gd name="T1" fmla="*/ 128 h 88"/>
                <a:gd name="T2" fmla="*/ 20 w 11"/>
                <a:gd name="T3" fmla="*/ 0 h 88"/>
                <a:gd name="T4" fmla="*/ 0 60000 65536"/>
                <a:gd name="T5" fmla="*/ 0 60000 65536"/>
              </a:gdLst>
              <a:ahLst/>
              <a:cxnLst>
                <a:cxn ang="T4">
                  <a:pos x="T0" y="T1"/>
                </a:cxn>
                <a:cxn ang="T5">
                  <a:pos x="T2" y="T3"/>
                </a:cxn>
              </a:cxnLst>
              <a:rect l="0" t="0" r="r" b="b"/>
              <a:pathLst>
                <a:path w="11" h="88">
                  <a:moveTo>
                    <a:pt x="0" y="88"/>
                  </a:moveTo>
                  <a:cubicBezTo>
                    <a:pt x="11" y="32"/>
                    <a:pt x="8" y="62"/>
                    <a:pt x="8" y="0"/>
                  </a:cubicBezTo>
                </a:path>
              </a:pathLst>
            </a:custGeom>
            <a:noFill/>
            <a:ln w="19050" cap="flat" cmpd="sng">
              <a:solidFill>
                <a:srgbClr val="99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Tree>
    <p:extLst>
      <p:ext uri="{BB962C8B-B14F-4D97-AF65-F5344CB8AC3E}">
        <p14:creationId xmlns:p14="http://schemas.microsoft.com/office/powerpoint/2010/main" val="1304173663"/>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49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74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749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749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7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92" grpId="0"/>
      <p:bldP spid="147493" grpId="0"/>
      <p:bldP spid="147498" grpId="0"/>
      <p:bldP spid="1474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8487A30E-77AC-4B14-82BD-5099CD9849EC}" type="slidenum">
              <a:rPr lang="en-GB" altLang="en-US" sz="1400">
                <a:solidFill>
                  <a:prstClr val="black"/>
                </a:solidFill>
              </a:rPr>
              <a:pPr/>
              <a:t>23</a:t>
            </a:fld>
            <a:endParaRPr lang="en-GB" altLang="en-US" sz="1400">
              <a:solidFill>
                <a:prstClr val="black"/>
              </a:solidFill>
            </a:endParaRPr>
          </a:p>
        </p:txBody>
      </p:sp>
      <p:sp>
        <p:nvSpPr>
          <p:cNvPr id="148482" name="Text Box 2"/>
          <p:cNvSpPr txBox="1">
            <a:spLocks noChangeArrowheads="1"/>
          </p:cNvSpPr>
          <p:nvPr/>
        </p:nvSpPr>
        <p:spPr bwMode="auto">
          <a:xfrm>
            <a:off x="225425" y="1292225"/>
            <a:ext cx="870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a:solidFill>
                  <a:prstClr val="black"/>
                </a:solidFill>
                <a:latin typeface="Comic Sans MS" panose="030F0702030302020204" pitchFamily="66" charset="0"/>
              </a:rPr>
              <a:t> This equation can also be written in the following form:</a:t>
            </a:r>
          </a:p>
        </p:txBody>
      </p:sp>
      <p:sp>
        <p:nvSpPr>
          <p:cNvPr id="48132" name="Text Box 3"/>
          <p:cNvSpPr txBox="1">
            <a:spLocks noChangeArrowheads="1"/>
          </p:cNvSpPr>
          <p:nvPr/>
        </p:nvSpPr>
        <p:spPr bwMode="auto">
          <a:xfrm>
            <a:off x="2621132" y="331788"/>
            <a:ext cx="3871574" cy="892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Comic Sans MS" panose="030F0702030302020204" pitchFamily="66" charset="0"/>
              </a:rPr>
              <a:t>Kirchhoff’s Voltage Law:</a:t>
            </a:r>
            <a:r>
              <a:rPr lang="en-US" altLang="en-US" sz="3200" b="1">
                <a:solidFill>
                  <a:prstClr val="black"/>
                </a:solidFill>
                <a:latin typeface="Comic Sans MS" panose="030F0702030302020204" pitchFamily="66" charset="0"/>
                <a:cs typeface="Times New Roman" panose="02020603050405020304" pitchFamily="18" charset="0"/>
              </a:rPr>
              <a:t/>
            </a:r>
            <a:br>
              <a:rPr lang="en-US" altLang="en-US" sz="3200" b="1">
                <a:solidFill>
                  <a:prstClr val="black"/>
                </a:solidFill>
                <a:latin typeface="Comic Sans MS" panose="030F0702030302020204" pitchFamily="66" charset="0"/>
                <a:cs typeface="Times New Roman" panose="02020603050405020304" pitchFamily="18" charset="0"/>
              </a:rPr>
            </a:br>
            <a:r>
              <a:rPr lang="en-US" altLang="en-US" sz="2800" b="1">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1</a:t>
            </a:r>
            <a:r>
              <a:rPr lang="en-US" altLang="en-US" sz="2400" baseline="-25000">
                <a:solidFill>
                  <a:prstClr val="black"/>
                </a:solidFill>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2</a:t>
            </a:r>
            <a:r>
              <a:rPr lang="en-US" altLang="en-US" sz="2400" b="1">
                <a:solidFill>
                  <a:srgbClr val="CC0000"/>
                </a:solidFill>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cs typeface="Times New Roman" panose="02020603050405020304" pitchFamily="18" charset="0"/>
              </a:rPr>
              <a:t>+ </a:t>
            </a:r>
            <a:r>
              <a:rPr lang="en-US" altLang="en-US" sz="2400" b="1" i="1">
                <a:solidFill>
                  <a:srgbClr val="CC0000"/>
                </a:solidFill>
                <a:latin typeface="Comic Sans MS" panose="030F0702030302020204" pitchFamily="66" charset="0"/>
                <a:cs typeface="Times New Roman" panose="02020603050405020304" pitchFamily="18" charset="0"/>
              </a:rPr>
              <a:t>v</a:t>
            </a:r>
            <a:r>
              <a:rPr lang="en-US" altLang="en-US" sz="2400" b="1" baseline="-25000">
                <a:solidFill>
                  <a:srgbClr val="CC0000"/>
                </a:solidFill>
                <a:latin typeface="Comic Sans MS" panose="030F0702030302020204" pitchFamily="66" charset="0"/>
                <a:cs typeface="Times New Roman" panose="02020603050405020304" pitchFamily="18" charset="0"/>
              </a:rPr>
              <a:t>3</a:t>
            </a:r>
          </a:p>
        </p:txBody>
      </p:sp>
      <p:sp>
        <p:nvSpPr>
          <p:cNvPr id="148484" name="Text Box 4"/>
          <p:cNvSpPr txBox="1">
            <a:spLocks noChangeArrowheads="1"/>
          </p:cNvSpPr>
          <p:nvPr/>
        </p:nvSpPr>
        <p:spPr bwMode="auto">
          <a:xfrm>
            <a:off x="3802063" y="1944688"/>
            <a:ext cx="189987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b="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b="1" i="1">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srgbClr val="CC0000"/>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a:t>
            </a:r>
          </a:p>
        </p:txBody>
      </p:sp>
      <p:sp>
        <p:nvSpPr>
          <p:cNvPr id="148485" name="Text Box 5"/>
          <p:cNvSpPr txBox="1">
            <a:spLocks noChangeArrowheads="1"/>
          </p:cNvSpPr>
          <p:nvPr/>
        </p:nvSpPr>
        <p:spPr bwMode="auto">
          <a:xfrm>
            <a:off x="682625" y="4837113"/>
            <a:ext cx="599875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 formal statement of </a:t>
            </a:r>
            <a:r>
              <a:rPr lang="en-US" altLang="en-US" b="1">
                <a:solidFill>
                  <a:srgbClr val="CC0000"/>
                </a:solidFill>
                <a:latin typeface="Comic Sans MS" panose="030F0702030302020204" pitchFamily="66" charset="0"/>
              </a:rPr>
              <a:t>Kirchhoff’s Voltage Law</a:t>
            </a:r>
            <a:r>
              <a:rPr lang="en-US" altLang="en-US">
                <a:solidFill>
                  <a:prstClr val="black"/>
                </a:solidFill>
                <a:latin typeface="Comic Sans MS" panose="030F0702030302020204" pitchFamily="66" charset="0"/>
              </a:rPr>
              <a:t>:</a:t>
            </a:r>
          </a:p>
        </p:txBody>
      </p:sp>
      <p:sp>
        <p:nvSpPr>
          <p:cNvPr id="148486" name="Text Box 6"/>
          <p:cNvSpPr txBox="1">
            <a:spLocks noChangeArrowheads="1"/>
          </p:cNvSpPr>
          <p:nvPr/>
        </p:nvSpPr>
        <p:spPr bwMode="auto">
          <a:xfrm>
            <a:off x="204788" y="5392738"/>
            <a:ext cx="8505855" cy="52322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a:solidFill>
                  <a:prstClr val="black"/>
                </a:solidFill>
                <a:latin typeface="Comic Sans MS" panose="030F0702030302020204" pitchFamily="66" charset="0"/>
              </a:rPr>
              <a:t> The sum of voltages around a </a:t>
            </a:r>
            <a:r>
              <a:rPr lang="en-US" altLang="en-US" sz="2800" b="1">
                <a:solidFill>
                  <a:srgbClr val="0000FF"/>
                </a:solidFill>
                <a:latin typeface="Comic Sans MS" panose="030F0702030302020204" pitchFamily="66" charset="0"/>
              </a:rPr>
              <a:t>closed loop</a:t>
            </a:r>
            <a:r>
              <a:rPr lang="en-US" altLang="en-US" sz="2800">
                <a:solidFill>
                  <a:prstClr val="black"/>
                </a:solidFill>
                <a:latin typeface="Comic Sans MS" panose="030F0702030302020204" pitchFamily="66" charset="0"/>
              </a:rPr>
              <a:t> is zero.</a:t>
            </a:r>
          </a:p>
        </p:txBody>
      </p:sp>
      <p:grpSp>
        <p:nvGrpSpPr>
          <p:cNvPr id="48136" name="Group 7"/>
          <p:cNvGrpSpPr>
            <a:grpSpLocks/>
          </p:cNvGrpSpPr>
          <p:nvPr/>
        </p:nvGrpSpPr>
        <p:grpSpPr bwMode="auto">
          <a:xfrm>
            <a:off x="1876425" y="2935288"/>
            <a:ext cx="4794250" cy="1597025"/>
            <a:chOff x="1182" y="1849"/>
            <a:chExt cx="3020" cy="1006"/>
          </a:xfrm>
        </p:grpSpPr>
        <p:sp>
          <p:nvSpPr>
            <p:cNvPr id="48142" name="Oval 8"/>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8143" name="Line 9"/>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4" name="Line 10"/>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5" name="Line 11"/>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6" name="Line 12"/>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493" name="Rectangle 13"/>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8148" name="Line 14"/>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49" name="Line 15"/>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496"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48497"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8152"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3"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4" name="Line 20"/>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48155" name="Line 21"/>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148502" name="Rectangle 22"/>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48157" name="Group 23"/>
            <p:cNvGrpSpPr>
              <a:grpSpLocks/>
            </p:cNvGrpSpPr>
            <p:nvPr/>
          </p:nvGrpSpPr>
          <p:grpSpPr bwMode="auto">
            <a:xfrm>
              <a:off x="1478" y="2298"/>
              <a:ext cx="246" cy="352"/>
              <a:chOff x="646" y="2618"/>
              <a:chExt cx="246" cy="352"/>
            </a:xfrm>
          </p:grpSpPr>
          <p:sp>
            <p:nvSpPr>
              <p:cNvPr id="148504" name="Text Box 24"/>
              <p:cNvSpPr txBox="1">
                <a:spLocks noChangeArrowheads="1"/>
              </p:cNvSpPr>
              <p:nvPr/>
            </p:nvSpPr>
            <p:spPr bwMode="auto">
              <a:xfrm>
                <a:off x="646" y="2618"/>
                <a:ext cx="24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p:txBody>
          </p:sp>
          <p:sp>
            <p:nvSpPr>
              <p:cNvPr id="148505" name="Text Box 25"/>
              <p:cNvSpPr txBox="1">
                <a:spLocks noChangeArrowheads="1"/>
              </p:cNvSpPr>
              <p:nvPr/>
            </p:nvSpPr>
            <p:spPr bwMode="auto">
              <a:xfrm>
                <a:off x="646" y="268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400"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_</a:t>
                </a:r>
              </a:p>
            </p:txBody>
          </p:sp>
        </p:grpSp>
        <p:sp>
          <p:nvSpPr>
            <p:cNvPr id="148506" name="Text Box 26"/>
            <p:cNvSpPr txBox="1">
              <a:spLocks noChangeArrowheads="1"/>
            </p:cNvSpPr>
            <p:nvPr/>
          </p:nvSpPr>
          <p:spPr bwMode="auto">
            <a:xfrm>
              <a:off x="2534" y="1977"/>
              <a:ext cx="71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en-US" b="1" i="1" baseline="-250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7" name="Text Box 27"/>
            <p:cNvSpPr txBox="1">
              <a:spLocks noChangeArrowheads="1"/>
            </p:cNvSpPr>
            <p:nvPr/>
          </p:nvSpPr>
          <p:spPr bwMode="auto">
            <a:xfrm>
              <a:off x="3198"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8" name="Text Box 28"/>
            <p:cNvSpPr txBox="1">
              <a:spLocks noChangeArrowheads="1"/>
            </p:cNvSpPr>
            <p:nvPr/>
          </p:nvSpPr>
          <p:spPr bwMode="auto">
            <a:xfrm>
              <a:off x="3814"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48509" name="Text Box 29"/>
            <p:cNvSpPr txBox="1">
              <a:spLocks noChangeArrowheads="1"/>
            </p:cNvSpPr>
            <p:nvPr/>
          </p:nvSpPr>
          <p:spPr bwMode="auto">
            <a:xfrm>
              <a:off x="1182" y="2160"/>
              <a:ext cx="304"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defRPr/>
              </a:pPr>
              <a:r>
                <a:rPr lang="en-US" altLang="en-US" b="1"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t>
              </a:r>
              <a:r>
                <a:rPr lang="en-US" altLang="en-US" sz="2400" b="1"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p>
            <a:p>
              <a:pPr>
                <a:defRPr/>
              </a:pPr>
              <a:r>
                <a:rPr lang="en-US" altLang="en-US" i="1" baseline="-25000">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i="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grpSp>
      <p:grpSp>
        <p:nvGrpSpPr>
          <p:cNvPr id="48137" name="Group 30"/>
          <p:cNvGrpSpPr>
            <a:grpSpLocks/>
          </p:cNvGrpSpPr>
          <p:nvPr/>
        </p:nvGrpSpPr>
        <p:grpSpPr bwMode="auto">
          <a:xfrm>
            <a:off x="2463800" y="3009900"/>
            <a:ext cx="3175000" cy="1562100"/>
            <a:chOff x="1552" y="1896"/>
            <a:chExt cx="2000" cy="984"/>
          </a:xfrm>
        </p:grpSpPr>
        <p:sp>
          <p:nvSpPr>
            <p:cNvPr id="48140" name="Oval 31"/>
            <p:cNvSpPr>
              <a:spLocks noChangeArrowheads="1"/>
            </p:cNvSpPr>
            <p:nvPr/>
          </p:nvSpPr>
          <p:spPr bwMode="auto">
            <a:xfrm>
              <a:off x="1552" y="189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48141" name="Oval 32"/>
            <p:cNvSpPr>
              <a:spLocks noChangeArrowheads="1"/>
            </p:cNvSpPr>
            <p:nvPr/>
          </p:nvSpPr>
          <p:spPr bwMode="auto">
            <a:xfrm>
              <a:off x="3488" y="2816"/>
              <a:ext cx="64" cy="6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48138" name="Arc 33"/>
          <p:cNvSpPr>
            <a:spLocks/>
          </p:cNvSpPr>
          <p:nvPr/>
        </p:nvSpPr>
        <p:spPr bwMode="auto">
          <a:xfrm>
            <a:off x="3141663" y="3471863"/>
            <a:ext cx="1689100" cy="823912"/>
          </a:xfrm>
          <a:custGeom>
            <a:avLst/>
            <a:gdLst>
              <a:gd name="T0" fmla="*/ 771903 w 43200"/>
              <a:gd name="T1" fmla="*/ 823912 h 43120"/>
              <a:gd name="T2" fmla="*/ 1453525 w 43200"/>
              <a:gd name="T3" fmla="*/ 698682 h 43120"/>
              <a:gd name="T4" fmla="*/ 844550 w 43200"/>
              <a:gd name="T5" fmla="*/ 412720 h 43120"/>
              <a:gd name="T6" fmla="*/ 0 60000 65536"/>
              <a:gd name="T7" fmla="*/ 0 60000 65536"/>
              <a:gd name="T8" fmla="*/ 0 60000 65536"/>
            </a:gdLst>
            <a:ahLst/>
            <a:cxnLst>
              <a:cxn ang="T6">
                <a:pos x="T0" y="T1"/>
              </a:cxn>
              <a:cxn ang="T7">
                <a:pos x="T2" y="T3"/>
              </a:cxn>
              <a:cxn ang="T8">
                <a:pos x="T4" y="T5"/>
              </a:cxn>
            </a:cxnLst>
            <a:rect l="0" t="0" r="r" b="b"/>
            <a:pathLst>
              <a:path w="43200" h="43120" fill="none"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path>
              <a:path w="43200" h="43120" stroke="0"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lnTo>
                  <a:pt x="21600" y="21600"/>
                </a:lnTo>
                <a:lnTo>
                  <a:pt x="19742" y="43119"/>
                </a:lnTo>
                <a:close/>
              </a:path>
            </a:pathLst>
          </a:custGeom>
          <a:noFill/>
          <a:ln w="38100">
            <a:solidFill>
              <a:srgbClr val="99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Tree>
    <p:extLst>
      <p:ext uri="{BB962C8B-B14F-4D97-AF65-F5344CB8AC3E}">
        <p14:creationId xmlns:p14="http://schemas.microsoft.com/office/powerpoint/2010/main" val="3048689980"/>
      </p:ext>
    </p:extLst>
  </p:cSld>
  <p:clrMapOvr>
    <a:masterClrMapping/>
  </p:clrMapOvr>
  <p:transition>
    <p:plu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6EAF8C3-35CA-4161-95C8-83E4F6711AA3}" type="slidenum">
              <a:rPr lang="en-GB" altLang="en-US" sz="1400">
                <a:solidFill>
                  <a:prstClr val="black"/>
                </a:solidFill>
                <a:latin typeface="Comic Sans MS" panose="030F0702030302020204" pitchFamily="66" charset="0"/>
              </a:rPr>
              <a:pPr/>
              <a:t>24</a:t>
            </a:fld>
            <a:endParaRPr lang="en-GB" altLang="en-US" sz="1400">
              <a:solidFill>
                <a:prstClr val="black"/>
              </a:solidFill>
              <a:latin typeface="Comic Sans MS" panose="030F0702030302020204" pitchFamily="66" charset="0"/>
            </a:endParaRPr>
          </a:p>
        </p:txBody>
      </p:sp>
      <p:sp>
        <p:nvSpPr>
          <p:cNvPr id="49155" name="Rectangle 2"/>
          <p:cNvSpPr>
            <a:spLocks noGrp="1" noChangeArrowheads="1"/>
          </p:cNvSpPr>
          <p:nvPr>
            <p:ph type="title"/>
          </p:nvPr>
        </p:nvSpPr>
        <p:spPr>
          <a:xfrm>
            <a:off x="179388" y="188913"/>
            <a:ext cx="7129462" cy="646112"/>
          </a:xfrm>
          <a:extLst>
            <a:ext uri="{91240B29-F687-4F45-9708-019B960494DF}">
              <a14:hiddenLine xmlns:a14="http://schemas.microsoft.com/office/drawing/2010/main" w="9525">
                <a:solidFill>
                  <a:srgbClr val="990000"/>
                </a:solidFill>
                <a:miter lim="800000"/>
                <a:headEnd/>
                <a:tailEnd/>
              </a14:hiddenLine>
            </a:ext>
          </a:extLst>
        </p:spPr>
        <p:txBody>
          <a:bodyPr>
            <a:normAutofit fontScale="90000"/>
          </a:bodyPr>
          <a:lstStyle/>
          <a:p>
            <a:pPr eaLnBrk="1" hangingPunct="1"/>
            <a:r>
              <a:rPr lang="en-US" altLang="en-US" sz="3200" b="1" dirty="0" smtClean="0">
                <a:solidFill>
                  <a:srgbClr val="990000"/>
                </a:solidFill>
              </a:rPr>
              <a:t>Using the Formal Definition of KVL</a:t>
            </a:r>
          </a:p>
        </p:txBody>
      </p:sp>
      <p:grpSp>
        <p:nvGrpSpPr>
          <p:cNvPr id="49156" name="Group 3"/>
          <p:cNvGrpSpPr>
            <a:grpSpLocks/>
          </p:cNvGrpSpPr>
          <p:nvPr/>
        </p:nvGrpSpPr>
        <p:grpSpPr bwMode="auto">
          <a:xfrm>
            <a:off x="1876426" y="3643309"/>
            <a:ext cx="4794250" cy="2022472"/>
            <a:chOff x="1182" y="1751"/>
            <a:chExt cx="3020" cy="1274"/>
          </a:xfrm>
        </p:grpSpPr>
        <p:grpSp>
          <p:nvGrpSpPr>
            <p:cNvPr id="49167" name="Group 4"/>
            <p:cNvGrpSpPr>
              <a:grpSpLocks/>
            </p:cNvGrpSpPr>
            <p:nvPr/>
          </p:nvGrpSpPr>
          <p:grpSpPr bwMode="auto">
            <a:xfrm>
              <a:off x="1182" y="1849"/>
              <a:ext cx="3020" cy="1006"/>
              <a:chOff x="1182" y="1849"/>
              <a:chExt cx="3020" cy="1006"/>
            </a:xfrm>
          </p:grpSpPr>
          <p:sp>
            <p:nvSpPr>
              <p:cNvPr id="49172" name="Oval 5"/>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9173" name="Line 6"/>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4" name="Line 7"/>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5" name="Line 8"/>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6" name="Line 9"/>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7" name="Rectangle 10"/>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78" name="Line 11"/>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79" name="Line 12"/>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0" name="Rectangle 13"/>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81" name="Rectangle 14"/>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sp>
            <p:nvSpPr>
              <p:cNvPr id="49182" name="Line 15"/>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3" name="Line 16"/>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4" name="Line 17"/>
              <p:cNvSpPr>
                <a:spLocks noChangeShapeType="1"/>
              </p:cNvSpPr>
              <p:nvPr/>
            </p:nvSpPr>
            <p:spPr bwMode="auto">
              <a:xfrm>
                <a:off x="1576"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5" name="Line 18"/>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49186" name="Rectangle 19"/>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endParaRPr lang="en-US" altLang="en-US">
                  <a:solidFill>
                    <a:prstClr val="black"/>
                  </a:solidFill>
                  <a:latin typeface="Comic Sans MS" panose="030F0702030302020204" pitchFamily="66" charset="0"/>
                </a:endParaRPr>
              </a:p>
            </p:txBody>
          </p:sp>
          <p:grpSp>
            <p:nvGrpSpPr>
              <p:cNvPr id="49187" name="Group 20"/>
              <p:cNvGrpSpPr>
                <a:grpSpLocks/>
              </p:cNvGrpSpPr>
              <p:nvPr/>
            </p:nvGrpSpPr>
            <p:grpSpPr bwMode="auto">
              <a:xfrm>
                <a:off x="1478" y="2327"/>
                <a:ext cx="217" cy="316"/>
                <a:chOff x="646" y="2647"/>
                <a:chExt cx="217" cy="316"/>
              </a:xfrm>
            </p:grpSpPr>
            <p:sp>
              <p:nvSpPr>
                <p:cNvPr id="49192" name="Text Box 21"/>
                <p:cNvSpPr txBox="1">
                  <a:spLocks noChangeArrowheads="1"/>
                </p:cNvSpPr>
                <p:nvPr/>
              </p:nvSpPr>
              <p:spPr bwMode="auto">
                <a:xfrm>
                  <a:off x="646" y="2647"/>
                  <a:ext cx="19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a:t>
                  </a:r>
                </a:p>
              </p:txBody>
            </p:sp>
            <p:sp>
              <p:nvSpPr>
                <p:cNvPr id="49193" name="Text Box 22"/>
                <p:cNvSpPr txBox="1">
                  <a:spLocks noChangeArrowheads="1"/>
                </p:cNvSpPr>
                <p:nvPr/>
              </p:nvSpPr>
              <p:spPr bwMode="auto">
                <a:xfrm>
                  <a:off x="646" y="2711"/>
                  <a:ext cx="21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_</a:t>
                  </a:r>
                </a:p>
              </p:txBody>
            </p:sp>
          </p:grpSp>
          <p:sp>
            <p:nvSpPr>
              <p:cNvPr id="49188" name="Text Box 23"/>
              <p:cNvSpPr txBox="1">
                <a:spLocks noChangeArrowheads="1"/>
              </p:cNvSpPr>
              <p:nvPr/>
            </p:nvSpPr>
            <p:spPr bwMode="auto">
              <a:xfrm>
                <a:off x="2534" y="1991"/>
                <a:ext cx="69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i="1">
                    <a:solidFill>
                      <a:prstClr val="black"/>
                    </a:solidFill>
                    <a:latin typeface="Comic Sans MS" panose="030F0702030302020204" pitchFamily="66" charset="0"/>
                  </a:rPr>
                  <a:t>+    </a:t>
                </a:r>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2</a:t>
                </a:r>
                <a:r>
                  <a:rPr lang="en-US" altLang="en-US" sz="1800" b="1" baseline="-25000">
                    <a:solidFill>
                      <a:srgbClr val="0000FF"/>
                    </a:solidFill>
                    <a:latin typeface="Comic Sans MS" panose="030F0702030302020204" pitchFamily="66" charset="0"/>
                  </a:rPr>
                  <a:t> </a:t>
                </a:r>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89" name="Text Box 24"/>
              <p:cNvSpPr txBox="1">
                <a:spLocks noChangeArrowheads="1"/>
              </p:cNvSpPr>
              <p:nvPr/>
            </p:nvSpPr>
            <p:spPr bwMode="auto">
              <a:xfrm>
                <a:off x="3198"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3</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90" name="Text Box 25"/>
              <p:cNvSpPr txBox="1">
                <a:spLocks noChangeArrowheads="1"/>
              </p:cNvSpPr>
              <p:nvPr/>
            </p:nvSpPr>
            <p:spPr bwMode="auto">
              <a:xfrm>
                <a:off x="3814"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i="1" baseline="-25000">
                    <a:solidFill>
                      <a:prstClr val="black"/>
                    </a:solidFill>
                    <a:latin typeface="Comic Sans MS" panose="030F0702030302020204" pitchFamily="66" charset="0"/>
                  </a:rPr>
                  <a:t>4</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sp>
            <p:nvSpPr>
              <p:cNvPr id="49191" name="Text Box 26"/>
              <p:cNvSpPr txBox="1">
                <a:spLocks noChangeArrowheads="1"/>
              </p:cNvSpPr>
              <p:nvPr/>
            </p:nvSpPr>
            <p:spPr bwMode="auto">
              <a:xfrm>
                <a:off x="1182" y="2174"/>
                <a:ext cx="280"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1800">
                    <a:solidFill>
                      <a:prstClr val="black"/>
                    </a:solidFill>
                    <a:latin typeface="Comic Sans MS" panose="030F0702030302020204" pitchFamily="66" charset="0"/>
                  </a:rPr>
                  <a:t>+  </a:t>
                </a:r>
              </a:p>
              <a:p>
                <a:r>
                  <a:rPr lang="en-US" altLang="en-US" sz="1800" b="1" i="1">
                    <a:solidFill>
                      <a:prstClr val="black"/>
                    </a:solidFill>
                    <a:latin typeface="Comic Sans MS" panose="030F0702030302020204" pitchFamily="66" charset="0"/>
                  </a:rPr>
                  <a:t>v</a:t>
                </a:r>
                <a:r>
                  <a:rPr lang="en-US" altLang="en-US" sz="1800" b="1" baseline="-25000">
                    <a:solidFill>
                      <a:prstClr val="black"/>
                    </a:solidFill>
                    <a:latin typeface="Comic Sans MS" panose="030F0702030302020204" pitchFamily="66" charset="0"/>
                  </a:rPr>
                  <a:t>1</a:t>
                </a:r>
              </a:p>
              <a:p>
                <a:r>
                  <a:rPr lang="en-US" altLang="en-US" sz="1800" baseline="-250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a:t>
                </a:r>
              </a:p>
            </p:txBody>
          </p:sp>
        </p:grpSp>
        <p:grpSp>
          <p:nvGrpSpPr>
            <p:cNvPr id="49168" name="Group 27"/>
            <p:cNvGrpSpPr>
              <a:grpSpLocks/>
            </p:cNvGrpSpPr>
            <p:nvPr/>
          </p:nvGrpSpPr>
          <p:grpSpPr bwMode="auto">
            <a:xfrm>
              <a:off x="1552" y="1751"/>
              <a:ext cx="2000" cy="1274"/>
              <a:chOff x="1552" y="1751"/>
              <a:chExt cx="2000" cy="1274"/>
            </a:xfrm>
          </p:grpSpPr>
          <p:sp>
            <p:nvSpPr>
              <p:cNvPr id="49170" name="Oval 28"/>
              <p:cNvSpPr>
                <a:spLocks noChangeArrowheads="1"/>
              </p:cNvSpPr>
              <p:nvPr/>
            </p:nvSpPr>
            <p:spPr bwMode="auto">
              <a:xfrm>
                <a:off x="1552" y="1751"/>
                <a:ext cx="64" cy="35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49171" name="Oval 29"/>
              <p:cNvSpPr>
                <a:spLocks noChangeArrowheads="1"/>
              </p:cNvSpPr>
              <p:nvPr/>
            </p:nvSpPr>
            <p:spPr bwMode="auto">
              <a:xfrm>
                <a:off x="3488" y="2671"/>
                <a:ext cx="64" cy="354"/>
              </a:xfrm>
              <a:prstGeom prst="ellipse">
                <a:avLst/>
              </a:prstGeom>
              <a:solidFill>
                <a:schemeClr val="tx1"/>
              </a:soli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grpSp>
        <p:sp>
          <p:nvSpPr>
            <p:cNvPr id="49169" name="Arc 30"/>
            <p:cNvSpPr>
              <a:spLocks/>
            </p:cNvSpPr>
            <p:nvPr/>
          </p:nvSpPr>
          <p:spPr bwMode="auto">
            <a:xfrm>
              <a:off x="1979" y="2330"/>
              <a:ext cx="1064" cy="233"/>
            </a:xfrm>
            <a:custGeom>
              <a:avLst/>
              <a:gdLst>
                <a:gd name="T0" fmla="*/ 486 w 43200"/>
                <a:gd name="T1" fmla="*/ 519 h 43120"/>
                <a:gd name="T2" fmla="*/ 916 w 43200"/>
                <a:gd name="T3" fmla="*/ 440 h 43120"/>
                <a:gd name="T4" fmla="*/ 532 w 43200"/>
                <a:gd name="T5" fmla="*/ 260 h 43120"/>
                <a:gd name="T6" fmla="*/ 0 60000 65536"/>
                <a:gd name="T7" fmla="*/ 0 60000 65536"/>
                <a:gd name="T8" fmla="*/ 0 60000 65536"/>
              </a:gdLst>
              <a:ahLst/>
              <a:cxnLst>
                <a:cxn ang="T6">
                  <a:pos x="T0" y="T1"/>
                </a:cxn>
                <a:cxn ang="T7">
                  <a:pos x="T2" y="T3"/>
                </a:cxn>
                <a:cxn ang="T8">
                  <a:pos x="T4" y="T5"/>
                </a:cxn>
              </a:cxnLst>
              <a:rect l="0" t="0" r="r" b="b"/>
              <a:pathLst>
                <a:path w="43200" h="43120" fill="none"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path>
                <a:path w="43200" h="43120" stroke="0" extrusionOk="0">
                  <a:moveTo>
                    <a:pt x="19742" y="43119"/>
                  </a:moveTo>
                  <a:cubicBezTo>
                    <a:pt x="8574" y="42155"/>
                    <a:pt x="0" y="32809"/>
                    <a:pt x="0" y="21600"/>
                  </a:cubicBezTo>
                  <a:cubicBezTo>
                    <a:pt x="0" y="9670"/>
                    <a:pt x="9670" y="0"/>
                    <a:pt x="21600" y="0"/>
                  </a:cubicBezTo>
                  <a:cubicBezTo>
                    <a:pt x="33529" y="0"/>
                    <a:pt x="43200" y="9670"/>
                    <a:pt x="43200" y="21600"/>
                  </a:cubicBezTo>
                  <a:cubicBezTo>
                    <a:pt x="43200" y="27179"/>
                    <a:pt x="41040" y="32542"/>
                    <a:pt x="37174" y="36565"/>
                  </a:cubicBezTo>
                  <a:lnTo>
                    <a:pt x="21600" y="21600"/>
                  </a:lnTo>
                  <a:lnTo>
                    <a:pt x="19742" y="43119"/>
                  </a:lnTo>
                  <a:close/>
                </a:path>
              </a:pathLst>
            </a:custGeom>
            <a:noFill/>
            <a:ln w="38100">
              <a:solidFill>
                <a:srgbClr val="990000"/>
              </a:solidFill>
              <a:round/>
              <a:headEn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latin typeface="Comic Sans MS" panose="030F0702030302020204" pitchFamily="66" charset="0"/>
              </a:endParaRPr>
            </a:p>
          </p:txBody>
        </p:sp>
      </p:grpSp>
      <p:sp>
        <p:nvSpPr>
          <p:cNvPr id="149535" name="Text Box 31"/>
          <p:cNvSpPr txBox="1">
            <a:spLocks noChangeArrowheads="1"/>
          </p:cNvSpPr>
          <p:nvPr/>
        </p:nvSpPr>
        <p:spPr bwMode="auto">
          <a:xfrm>
            <a:off x="819150" y="1712913"/>
            <a:ext cx="661431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dirty="0">
                <a:solidFill>
                  <a:prstClr val="black"/>
                </a:solidFill>
                <a:latin typeface="Comic Sans MS" panose="030F0702030302020204" pitchFamily="66" charset="0"/>
              </a:rPr>
              <a:t> Sum the voltages </a:t>
            </a:r>
            <a:r>
              <a:rPr lang="tr-TR" altLang="en-US" sz="1800" dirty="0" err="1" smtClean="0">
                <a:solidFill>
                  <a:prstClr val="black"/>
                </a:solidFill>
                <a:latin typeface="Comic Sans MS" panose="030F0702030302020204" pitchFamily="66" charset="0"/>
              </a:rPr>
              <a:t>that</a:t>
            </a:r>
            <a:r>
              <a:rPr lang="en-US" altLang="en-US" sz="1800" dirty="0" smtClean="0">
                <a:solidFill>
                  <a:prstClr val="black"/>
                </a:solidFill>
                <a:latin typeface="Comic Sans MS" panose="030F0702030302020204" pitchFamily="66" charset="0"/>
              </a:rPr>
              <a:t> </a:t>
            </a:r>
            <a:r>
              <a:rPr lang="en-US" altLang="en-US" sz="1800" dirty="0">
                <a:solidFill>
                  <a:prstClr val="black"/>
                </a:solidFill>
                <a:latin typeface="Comic Sans MS" panose="030F0702030302020204" pitchFamily="66" charset="0"/>
              </a:rPr>
              <a:t>are encountered </a:t>
            </a:r>
            <a:r>
              <a:rPr lang="en-US" altLang="en-US" sz="1800" dirty="0" smtClean="0">
                <a:solidFill>
                  <a:prstClr val="black"/>
                </a:solidFill>
                <a:latin typeface="Comic Sans MS" panose="030F0702030302020204" pitchFamily="66" charset="0"/>
              </a:rPr>
              <a:t>around </a:t>
            </a:r>
            <a:r>
              <a:rPr lang="en-US" altLang="en-US" sz="1800" dirty="0">
                <a:solidFill>
                  <a:prstClr val="black"/>
                </a:solidFill>
                <a:latin typeface="Comic Sans MS" panose="030F0702030302020204" pitchFamily="66" charset="0"/>
              </a:rPr>
              <a:t>the loop. </a:t>
            </a:r>
          </a:p>
        </p:txBody>
      </p:sp>
      <p:sp>
        <p:nvSpPr>
          <p:cNvPr id="149536" name="Text Box 32"/>
          <p:cNvSpPr txBox="1">
            <a:spLocks noChangeArrowheads="1"/>
          </p:cNvSpPr>
          <p:nvPr/>
        </p:nvSpPr>
        <p:spPr bwMode="auto">
          <a:xfrm>
            <a:off x="819150" y="1268413"/>
            <a:ext cx="538961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Define an arrow direction around a closed loop.</a:t>
            </a:r>
          </a:p>
        </p:txBody>
      </p:sp>
      <p:sp>
        <p:nvSpPr>
          <p:cNvPr id="149537" name="Text Box 33"/>
          <p:cNvSpPr txBox="1">
            <a:spLocks noChangeArrowheads="1"/>
          </p:cNvSpPr>
          <p:nvPr/>
        </p:nvSpPr>
        <p:spPr bwMode="auto">
          <a:xfrm>
            <a:off x="819150" y="2144713"/>
            <a:ext cx="7609776"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If the arrow first encounters a </a:t>
            </a:r>
            <a:r>
              <a:rPr lang="en-US" altLang="en-US" sz="1800" b="1">
                <a:solidFill>
                  <a:srgbClr val="0033CC"/>
                </a:solidFill>
                <a:latin typeface="Comic Sans MS" panose="030F0702030302020204" pitchFamily="66" charset="0"/>
              </a:rPr>
              <a:t>plus</a:t>
            </a:r>
            <a:r>
              <a:rPr lang="en-US" altLang="en-US" sz="1800">
                <a:solidFill>
                  <a:prstClr val="black"/>
                </a:solidFill>
                <a:latin typeface="Comic Sans MS" panose="030F0702030302020204" pitchFamily="66" charset="0"/>
              </a:rPr>
              <a:t> sign, enter that voltage with a </a:t>
            </a:r>
            <a:br>
              <a:rPr lang="en-US" altLang="en-US" sz="1800">
                <a:solidFill>
                  <a:prstClr val="black"/>
                </a:solidFill>
                <a:latin typeface="Comic Sans MS" panose="030F0702030302020204" pitchFamily="66" charset="0"/>
              </a:rPr>
            </a:br>
            <a:r>
              <a:rPr lang="en-US" altLang="en-US" sz="1800">
                <a:solidFill>
                  <a:prstClr val="black"/>
                </a:solidFill>
                <a:latin typeface="Comic Sans MS" panose="030F0702030302020204" pitchFamily="66" charset="0"/>
              </a:rPr>
              <a:t>(+) into the KVL equation.</a:t>
            </a:r>
          </a:p>
        </p:txBody>
      </p:sp>
      <p:sp>
        <p:nvSpPr>
          <p:cNvPr id="149538" name="Text Box 34"/>
          <p:cNvSpPr txBox="1">
            <a:spLocks noChangeArrowheads="1"/>
          </p:cNvSpPr>
          <p:nvPr/>
        </p:nvSpPr>
        <p:spPr bwMode="auto">
          <a:xfrm>
            <a:off x="819150" y="2919413"/>
            <a:ext cx="7787709"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990000"/>
              </a:buClr>
              <a:buFontTx/>
              <a:buChar char="•"/>
            </a:pPr>
            <a:r>
              <a:rPr lang="en-US" altLang="en-US" sz="1800">
                <a:solidFill>
                  <a:prstClr val="black"/>
                </a:solidFill>
                <a:latin typeface="Comic Sans MS" panose="030F0702030302020204" pitchFamily="66" charset="0"/>
              </a:rPr>
              <a:t> If the arrow first encounters a </a:t>
            </a:r>
            <a:r>
              <a:rPr lang="en-US" altLang="en-US" sz="1800" b="1">
                <a:solidFill>
                  <a:srgbClr val="0033CC"/>
                </a:solidFill>
                <a:latin typeface="Comic Sans MS" panose="030F0702030302020204" pitchFamily="66" charset="0"/>
              </a:rPr>
              <a:t>minus</a:t>
            </a:r>
            <a:r>
              <a:rPr lang="en-US" altLang="en-US" sz="1800">
                <a:solidFill>
                  <a:prstClr val="black"/>
                </a:solidFill>
                <a:latin typeface="Comic Sans MS" panose="030F0702030302020204" pitchFamily="66" charset="0"/>
              </a:rPr>
              <a:t> sign, enter that voltage with a </a:t>
            </a:r>
            <a:br>
              <a:rPr lang="en-US" altLang="en-US" sz="1800">
                <a:solidFill>
                  <a:prstClr val="black"/>
                </a:solidFill>
                <a:latin typeface="Comic Sans MS" panose="030F0702030302020204" pitchFamily="66" charset="0"/>
              </a:rPr>
            </a:br>
            <a:r>
              <a:rPr lang="en-US" altLang="en-US" sz="1800">
                <a:solidFill>
                  <a:prstClr val="black"/>
                </a:solidFill>
                <a:latin typeface="Comic Sans MS" panose="030F0702030302020204" pitchFamily="66" charset="0"/>
              </a:rPr>
              <a:t> (</a:t>
            </a:r>
            <a:r>
              <a:rPr lang="en-US" altLang="en-US" sz="1800">
                <a:solidFill>
                  <a:prstClr val="black"/>
                </a:solidFill>
                <a:latin typeface="Comic Sans MS" panose="030F0702030302020204" pitchFamily="66" charset="0"/>
                <a:cs typeface="Times New Roman" panose="02020603050405020304" pitchFamily="18" charset="0"/>
              </a:rPr>
              <a:t>–</a:t>
            </a:r>
            <a:r>
              <a:rPr lang="en-US" altLang="en-US" sz="1800">
                <a:solidFill>
                  <a:prstClr val="black"/>
                </a:solidFill>
                <a:latin typeface="Comic Sans MS" panose="030F0702030302020204" pitchFamily="66" charset="0"/>
              </a:rPr>
              <a:t>) into the KVL equation.</a:t>
            </a:r>
          </a:p>
        </p:txBody>
      </p:sp>
      <p:sp>
        <p:nvSpPr>
          <p:cNvPr id="149539" name="Text Box 35"/>
          <p:cNvSpPr txBox="1">
            <a:spLocks noChangeArrowheads="1"/>
          </p:cNvSpPr>
          <p:nvPr/>
        </p:nvSpPr>
        <p:spPr bwMode="auto">
          <a:xfrm>
            <a:off x="1272639" y="5820846"/>
            <a:ext cx="224131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dirty="0">
                <a:solidFill>
                  <a:srgbClr val="990000"/>
                </a:solidFill>
                <a:latin typeface="Comic Sans MS" panose="030F0702030302020204" pitchFamily="66" charset="0"/>
              </a:rPr>
              <a:t>For the </a:t>
            </a:r>
            <a:r>
              <a:rPr lang="tr-TR" altLang="en-US" sz="1800" dirty="0" err="1" smtClean="0">
                <a:solidFill>
                  <a:srgbClr val="990000"/>
                </a:solidFill>
                <a:latin typeface="Comic Sans MS" panose="030F0702030302020204" pitchFamily="66" charset="0"/>
              </a:rPr>
              <a:t>inner</a:t>
            </a:r>
            <a:r>
              <a:rPr lang="tr-TR" altLang="en-US" sz="1800" dirty="0" smtClean="0">
                <a:solidFill>
                  <a:srgbClr val="990000"/>
                </a:solidFill>
                <a:latin typeface="Comic Sans MS" panose="030F0702030302020204" pitchFamily="66" charset="0"/>
              </a:rPr>
              <a:t> </a:t>
            </a:r>
            <a:r>
              <a:rPr lang="tr-TR" altLang="en-US" sz="1800" dirty="0" err="1" smtClean="0">
                <a:solidFill>
                  <a:srgbClr val="990000"/>
                </a:solidFill>
                <a:latin typeface="Comic Sans MS" panose="030F0702030302020204" pitchFamily="66" charset="0"/>
              </a:rPr>
              <a:t>loop</a:t>
            </a:r>
            <a:r>
              <a:rPr lang="en-US" altLang="en-US" sz="1800" dirty="0" smtClean="0">
                <a:solidFill>
                  <a:srgbClr val="990000"/>
                </a:solidFill>
                <a:latin typeface="Comic Sans MS" panose="030F0702030302020204" pitchFamily="66" charset="0"/>
              </a:rPr>
              <a:t> :</a:t>
            </a:r>
            <a:endParaRPr lang="en-US" altLang="en-US" sz="1800" dirty="0">
              <a:solidFill>
                <a:srgbClr val="990000"/>
              </a:solidFill>
              <a:latin typeface="Comic Sans MS" panose="030F0702030302020204" pitchFamily="66" charset="0"/>
            </a:endParaRPr>
          </a:p>
        </p:txBody>
      </p:sp>
      <p:sp>
        <p:nvSpPr>
          <p:cNvPr id="149540" name="Text Box 36"/>
          <p:cNvSpPr txBox="1">
            <a:spLocks noChangeArrowheads="1"/>
          </p:cNvSpPr>
          <p:nvPr/>
        </p:nvSpPr>
        <p:spPr bwMode="auto">
          <a:xfrm>
            <a:off x="3535363" y="5767388"/>
            <a:ext cx="2470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1</a:t>
            </a:r>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dirty="0">
                <a:solidFill>
                  <a:srgbClr val="990000"/>
                </a:solidFill>
                <a:latin typeface="Comic Sans MS" panose="030F0702030302020204" pitchFamily="66" charset="0"/>
              </a:rPr>
              <a:t> </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2</a:t>
            </a:r>
            <a:r>
              <a:rPr lang="en-US" altLang="en-US" sz="2400" b="1"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cs typeface="Arial" panose="020B0604020202020204" pitchFamily="34" charset="0"/>
              </a:rPr>
              <a:t>+</a:t>
            </a:r>
            <a:r>
              <a:rPr lang="en-US" altLang="en-US" sz="2400" dirty="0">
                <a:solidFill>
                  <a:srgbClr val="990000"/>
                </a:solidFill>
                <a:latin typeface="Comic Sans MS" panose="030F0702030302020204" pitchFamily="66" charset="0"/>
              </a:rPr>
              <a:t> </a:t>
            </a:r>
            <a:r>
              <a:rPr lang="en-US" altLang="en-US" sz="2400" b="1" i="1" dirty="0">
                <a:solidFill>
                  <a:srgbClr val="990000"/>
                </a:solidFill>
                <a:latin typeface="Comic Sans MS" panose="030F0702030302020204" pitchFamily="66" charset="0"/>
              </a:rPr>
              <a:t>v</a:t>
            </a:r>
            <a:r>
              <a:rPr lang="en-US" altLang="en-US" sz="2400" b="1" baseline="-25000" dirty="0">
                <a:solidFill>
                  <a:srgbClr val="990000"/>
                </a:solidFill>
                <a:latin typeface="Comic Sans MS" panose="030F0702030302020204" pitchFamily="66" charset="0"/>
              </a:rPr>
              <a:t>3 </a:t>
            </a:r>
            <a:r>
              <a:rPr lang="en-US" altLang="en-US" sz="2400" baseline="-25000" dirty="0">
                <a:solidFill>
                  <a:srgbClr val="990000"/>
                </a:solidFill>
                <a:latin typeface="Comic Sans MS" panose="030F0702030302020204" pitchFamily="66" charset="0"/>
              </a:rPr>
              <a:t> </a:t>
            </a:r>
            <a:r>
              <a:rPr lang="en-US" altLang="en-US" sz="2400" dirty="0">
                <a:solidFill>
                  <a:srgbClr val="990000"/>
                </a:solidFill>
                <a:latin typeface="Comic Sans MS" panose="030F0702030302020204" pitchFamily="66" charset="0"/>
              </a:rPr>
              <a:t>= 0</a:t>
            </a:r>
          </a:p>
        </p:txBody>
      </p:sp>
      <p:sp>
        <p:nvSpPr>
          <p:cNvPr id="149541" name="Rectangle 37"/>
          <p:cNvSpPr>
            <a:spLocks noChangeArrowheads="1"/>
          </p:cNvSpPr>
          <p:nvPr/>
        </p:nvSpPr>
        <p:spPr bwMode="auto">
          <a:xfrm>
            <a:off x="1525363" y="908050"/>
            <a:ext cx="608692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b="1">
                <a:solidFill>
                  <a:srgbClr val="C0504D"/>
                </a:solidFill>
                <a:latin typeface="Comic Sans MS" panose="030F0702030302020204" pitchFamily="66" charset="0"/>
              </a:rPr>
              <a:t> “The sum of voltages around a closed loop is zero.”</a:t>
            </a:r>
          </a:p>
        </p:txBody>
      </p:sp>
      <p:sp>
        <p:nvSpPr>
          <p:cNvPr id="149550" name="Arc 46"/>
          <p:cNvSpPr>
            <a:spLocks/>
          </p:cNvSpPr>
          <p:nvPr/>
        </p:nvSpPr>
        <p:spPr bwMode="auto">
          <a:xfrm rot="5400000" flipH="1">
            <a:off x="3346450" y="1847850"/>
            <a:ext cx="1968500" cy="5537200"/>
          </a:xfrm>
          <a:custGeom>
            <a:avLst/>
            <a:gdLst>
              <a:gd name="T0" fmla="*/ 655802 w 43200"/>
              <a:gd name="T1" fmla="*/ 158682 h 43200"/>
              <a:gd name="T2" fmla="*/ 141759 w 43200"/>
              <a:gd name="T3" fmla="*/ 1337131 h 43200"/>
              <a:gd name="T4" fmla="*/ 984250 w 43200"/>
              <a:gd name="T5" fmla="*/ 2768600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14392" y="1238"/>
                </a:moveTo>
                <a:cubicBezTo>
                  <a:pt x="16706" y="418"/>
                  <a:pt x="19144" y="-1"/>
                  <a:pt x="21600" y="0"/>
                </a:cubicBezTo>
                <a:cubicBezTo>
                  <a:pt x="33529" y="0"/>
                  <a:pt x="43200" y="9670"/>
                  <a:pt x="43200" y="21600"/>
                </a:cubicBezTo>
                <a:cubicBezTo>
                  <a:pt x="43200" y="33529"/>
                  <a:pt x="33529" y="43200"/>
                  <a:pt x="21600" y="43200"/>
                </a:cubicBezTo>
                <a:cubicBezTo>
                  <a:pt x="9670" y="43200"/>
                  <a:pt x="0" y="33529"/>
                  <a:pt x="0" y="21600"/>
                </a:cubicBezTo>
                <a:cubicBezTo>
                  <a:pt x="-1" y="17663"/>
                  <a:pt x="1075" y="13801"/>
                  <a:pt x="3111" y="10432"/>
                </a:cubicBezTo>
              </a:path>
              <a:path w="43200" h="43200" stroke="0" extrusionOk="0">
                <a:moveTo>
                  <a:pt x="14392" y="1238"/>
                </a:moveTo>
                <a:cubicBezTo>
                  <a:pt x="16706" y="418"/>
                  <a:pt x="19144" y="-1"/>
                  <a:pt x="21600" y="0"/>
                </a:cubicBezTo>
                <a:cubicBezTo>
                  <a:pt x="33529" y="0"/>
                  <a:pt x="43200" y="9670"/>
                  <a:pt x="43200" y="21600"/>
                </a:cubicBezTo>
                <a:cubicBezTo>
                  <a:pt x="43200" y="33529"/>
                  <a:pt x="33529" y="43200"/>
                  <a:pt x="21600" y="43200"/>
                </a:cubicBezTo>
                <a:cubicBezTo>
                  <a:pt x="9670" y="43200"/>
                  <a:pt x="0" y="33529"/>
                  <a:pt x="0" y="21600"/>
                </a:cubicBezTo>
                <a:cubicBezTo>
                  <a:pt x="-1" y="17663"/>
                  <a:pt x="1075" y="13801"/>
                  <a:pt x="3111" y="10432"/>
                </a:cubicBezTo>
                <a:lnTo>
                  <a:pt x="21600" y="21600"/>
                </a:lnTo>
                <a:lnTo>
                  <a:pt x="14392" y="1238"/>
                </a:lnTo>
                <a:close/>
              </a:path>
            </a:pathLst>
          </a:custGeom>
          <a:noFill/>
          <a:ln w="28575">
            <a:solidFill>
              <a:srgbClr val="000066"/>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latin typeface="Comic Sans MS" panose="030F0702030302020204" pitchFamily="66" charset="0"/>
            </a:endParaRPr>
          </a:p>
        </p:txBody>
      </p:sp>
      <p:sp>
        <p:nvSpPr>
          <p:cNvPr id="149551" name="Text Box 47"/>
          <p:cNvSpPr txBox="1">
            <a:spLocks noChangeArrowheads="1"/>
          </p:cNvSpPr>
          <p:nvPr/>
        </p:nvSpPr>
        <p:spPr bwMode="auto">
          <a:xfrm>
            <a:off x="3590925" y="6211888"/>
            <a:ext cx="24352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4</a:t>
            </a:r>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baseline="-25000" dirty="0">
                <a:solidFill>
                  <a:srgbClr val="0000CC"/>
                </a:solidFill>
                <a:latin typeface="Comic Sans MS" panose="030F0702030302020204" pitchFamily="66" charset="0"/>
              </a:rPr>
              <a:t> </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2</a:t>
            </a:r>
            <a:r>
              <a:rPr lang="en-US" altLang="en-US" sz="2400" b="1"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cs typeface="Arial" panose="020B0604020202020204" pitchFamily="34" charset="0"/>
              </a:rPr>
              <a:t>+</a:t>
            </a:r>
            <a:r>
              <a:rPr lang="en-US" altLang="en-US" sz="2400" dirty="0">
                <a:solidFill>
                  <a:srgbClr val="0000CC"/>
                </a:solidFill>
                <a:latin typeface="Comic Sans MS" panose="030F0702030302020204" pitchFamily="66" charset="0"/>
              </a:rPr>
              <a:t> </a:t>
            </a:r>
            <a:r>
              <a:rPr lang="en-US" altLang="en-US" sz="2400" b="1" i="1" dirty="0">
                <a:solidFill>
                  <a:srgbClr val="0000CC"/>
                </a:solidFill>
                <a:latin typeface="Comic Sans MS" panose="030F0702030302020204" pitchFamily="66" charset="0"/>
              </a:rPr>
              <a:t>v</a:t>
            </a:r>
            <a:r>
              <a:rPr lang="en-US" altLang="en-US" sz="2400" b="1" baseline="-25000" dirty="0">
                <a:solidFill>
                  <a:srgbClr val="0000CC"/>
                </a:solidFill>
                <a:latin typeface="Comic Sans MS" panose="030F0702030302020204" pitchFamily="66" charset="0"/>
              </a:rPr>
              <a:t>1 </a:t>
            </a:r>
            <a:r>
              <a:rPr lang="en-US" altLang="en-US" sz="2400" baseline="-25000" dirty="0">
                <a:solidFill>
                  <a:srgbClr val="0000CC"/>
                </a:solidFill>
                <a:latin typeface="Comic Sans MS" panose="030F0702030302020204" pitchFamily="66" charset="0"/>
              </a:rPr>
              <a:t> </a:t>
            </a:r>
            <a:r>
              <a:rPr lang="en-US" altLang="en-US" sz="2400" dirty="0">
                <a:solidFill>
                  <a:srgbClr val="0000CC"/>
                </a:solidFill>
                <a:latin typeface="Comic Sans MS" panose="030F0702030302020204" pitchFamily="66" charset="0"/>
              </a:rPr>
              <a:t>= 0</a:t>
            </a:r>
          </a:p>
        </p:txBody>
      </p:sp>
      <p:sp>
        <p:nvSpPr>
          <p:cNvPr id="149552" name="Text Box 48"/>
          <p:cNvSpPr txBox="1">
            <a:spLocks noChangeArrowheads="1"/>
          </p:cNvSpPr>
          <p:nvPr/>
        </p:nvSpPr>
        <p:spPr bwMode="auto">
          <a:xfrm>
            <a:off x="1272639" y="6283324"/>
            <a:ext cx="221887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1800" dirty="0">
                <a:solidFill>
                  <a:srgbClr val="333399"/>
                </a:solidFill>
                <a:latin typeface="Comic Sans MS" panose="030F0702030302020204" pitchFamily="66" charset="0"/>
              </a:rPr>
              <a:t>For the outer </a:t>
            </a:r>
            <a:r>
              <a:rPr lang="tr-TR" altLang="en-US" sz="1800" dirty="0" err="1" smtClean="0">
                <a:solidFill>
                  <a:srgbClr val="333399"/>
                </a:solidFill>
                <a:latin typeface="Comic Sans MS" panose="030F0702030302020204" pitchFamily="66" charset="0"/>
              </a:rPr>
              <a:t>loop</a:t>
            </a:r>
            <a:r>
              <a:rPr lang="en-US" altLang="en-US" sz="1800" dirty="0" smtClean="0">
                <a:solidFill>
                  <a:srgbClr val="333399"/>
                </a:solidFill>
                <a:latin typeface="Comic Sans MS" panose="030F0702030302020204" pitchFamily="66" charset="0"/>
              </a:rPr>
              <a:t>:</a:t>
            </a:r>
            <a:endParaRPr lang="en-US" altLang="en-US" sz="1800" dirty="0">
              <a:solidFill>
                <a:srgbClr val="333399"/>
              </a:solidFill>
              <a:latin typeface="Comic Sans MS" panose="030F0702030302020204" pitchFamily="66" charset="0"/>
            </a:endParaRPr>
          </a:p>
        </p:txBody>
      </p:sp>
    </p:spTree>
    <p:extLst>
      <p:ext uri="{BB962C8B-B14F-4D97-AF65-F5344CB8AC3E}">
        <p14:creationId xmlns:p14="http://schemas.microsoft.com/office/powerpoint/2010/main" val="96808903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5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50" grpId="0" animBg="1"/>
      <p:bldP spid="149551" grpId="0"/>
      <p:bldP spid="1495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0A239712-6E09-4E8E-B3D4-BAA6E66468BF}" type="slidenum">
              <a:rPr lang="en-GB" altLang="en-US" sz="1400">
                <a:solidFill>
                  <a:prstClr val="black"/>
                </a:solidFill>
              </a:rPr>
              <a:pPr/>
              <a:t>25</a:t>
            </a:fld>
            <a:endParaRPr lang="en-GB" altLang="en-US" sz="1400">
              <a:solidFill>
                <a:prstClr val="black"/>
              </a:solidFill>
            </a:endParaRPr>
          </a:p>
        </p:txBody>
      </p:sp>
      <p:sp>
        <p:nvSpPr>
          <p:cNvPr id="150530" name="Text Box 2"/>
          <p:cNvSpPr txBox="1">
            <a:spLocks noChangeArrowheads="1"/>
          </p:cNvSpPr>
          <p:nvPr/>
        </p:nvSpPr>
        <p:spPr bwMode="auto">
          <a:xfrm>
            <a:off x="1619250" y="981075"/>
            <a:ext cx="61229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a:solidFill>
                  <a:srgbClr val="0000FF"/>
                </a:solidFill>
                <a:latin typeface="Comic Sans MS" panose="030F0702030302020204" pitchFamily="66" charset="0"/>
              </a:rPr>
              <a:t>Q</a:t>
            </a:r>
            <a:r>
              <a:rPr lang="en-US" altLang="en-US" sz="2400">
                <a:solidFill>
                  <a:prstClr val="black"/>
                </a:solidFill>
                <a:latin typeface="Comic Sans MS" panose="030F0702030302020204" pitchFamily="66" charset="0"/>
              </a:rPr>
              <a:t>:    How much is the voltage </a:t>
            </a:r>
            <a:r>
              <a:rPr lang="en-US" altLang="en-US" sz="2400" i="1">
                <a:solidFill>
                  <a:prstClr val="black"/>
                </a:solidFill>
                <a:latin typeface="Comic Sans MS" panose="030F0702030302020204" pitchFamily="66" charset="0"/>
              </a:rPr>
              <a:t>V</a:t>
            </a:r>
            <a:r>
              <a:rPr lang="en-US" altLang="en-US" sz="2400" baseline="-25000">
                <a:solidFill>
                  <a:prstClr val="black"/>
                </a:solidFill>
                <a:latin typeface="Comic Sans MS" panose="030F0702030302020204" pitchFamily="66" charset="0"/>
              </a:rPr>
              <a:t>o </a:t>
            </a:r>
            <a:r>
              <a:rPr lang="en-US" altLang="en-US" sz="2400">
                <a:solidFill>
                  <a:prstClr val="black"/>
                </a:solidFill>
                <a:latin typeface="Comic Sans MS" panose="030F0702030302020204" pitchFamily="66" charset="0"/>
              </a:rPr>
              <a:t>?</a:t>
            </a:r>
          </a:p>
        </p:txBody>
      </p:sp>
      <p:sp>
        <p:nvSpPr>
          <p:cNvPr id="150531" name="Text Box 3"/>
          <p:cNvSpPr txBox="1">
            <a:spLocks noChangeArrowheads="1"/>
          </p:cNvSpPr>
          <p:nvPr/>
        </p:nvSpPr>
        <p:spPr bwMode="auto">
          <a:xfrm>
            <a:off x="1679575" y="1800225"/>
            <a:ext cx="5330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en-US" altLang="en-US" sz="2400" i="1" dirty="0">
                <a:solidFill>
                  <a:prstClr val="black"/>
                </a:solidFill>
                <a:latin typeface="Comic Sans MS" panose="030F0702030302020204" pitchFamily="66" charset="0"/>
              </a:rPr>
              <a:t>V</a:t>
            </a:r>
            <a:r>
              <a:rPr lang="en-US" altLang="en-US" sz="2400" baseline="-25000" dirty="0">
                <a:solidFill>
                  <a:prstClr val="black"/>
                </a:solidFill>
                <a:latin typeface="Comic Sans MS" panose="030F0702030302020204" pitchFamily="66" charset="0"/>
              </a:rPr>
              <a:t>o </a:t>
            </a:r>
            <a:r>
              <a:rPr lang="en-US" altLang="en-US" sz="2400" dirty="0">
                <a:solidFill>
                  <a:prstClr val="black"/>
                </a:solidFill>
                <a:latin typeface="Comic Sans MS" panose="030F0702030302020204" pitchFamily="66" charset="0"/>
              </a:rPr>
              <a:t>= 3.1 V + 6.8 V</a:t>
            </a:r>
          </a:p>
        </p:txBody>
      </p:sp>
      <p:grpSp>
        <p:nvGrpSpPr>
          <p:cNvPr id="50181" name="Group 4"/>
          <p:cNvGrpSpPr>
            <a:grpSpLocks/>
          </p:cNvGrpSpPr>
          <p:nvPr/>
        </p:nvGrpSpPr>
        <p:grpSpPr bwMode="auto">
          <a:xfrm>
            <a:off x="2192338" y="2935289"/>
            <a:ext cx="4478337" cy="1625600"/>
            <a:chOff x="1381" y="1849"/>
            <a:chExt cx="2821" cy="1024"/>
          </a:xfrm>
        </p:grpSpPr>
        <p:sp>
          <p:nvSpPr>
            <p:cNvPr id="50187" name="Oval 5"/>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50188" name="Line 6"/>
            <p:cNvSpPr>
              <a:spLocks noChangeShapeType="1"/>
            </p:cNvSpPr>
            <p:nvPr/>
          </p:nvSpPr>
          <p:spPr bwMode="auto">
            <a:xfrm>
              <a:off x="1581"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89" name="Line 7"/>
            <p:cNvSpPr>
              <a:spLocks noChangeShapeType="1"/>
            </p:cNvSpPr>
            <p:nvPr/>
          </p:nvSpPr>
          <p:spPr bwMode="auto">
            <a:xfrm flipV="1">
              <a:off x="1581"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90" name="Line 8"/>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91" name="Line 9"/>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0538" name="Rectangle 10"/>
            <p:cNvSpPr>
              <a:spLocks noChangeArrowheads="1"/>
            </p:cNvSpPr>
            <p:nvPr/>
          </p:nvSpPr>
          <p:spPr bwMode="auto">
            <a:xfrm rot="-5400000">
              <a:off x="3243" y="2392"/>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0193" name="Line 11"/>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94" name="Line 12"/>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0541" name="Rectangle 13"/>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0542" name="Rectangle 14"/>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0197" name="Line 15"/>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98" name="Line 16"/>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199" name="Line 17"/>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0200" name="Line 18"/>
            <p:cNvSpPr>
              <a:spLocks noChangeShapeType="1"/>
            </p:cNvSpPr>
            <p:nvPr/>
          </p:nvSpPr>
          <p:spPr bwMode="auto">
            <a:xfrm flipV="1">
              <a:off x="1580"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0547" name="Rectangle 19"/>
            <p:cNvSpPr>
              <a:spLocks noChangeArrowheads="1"/>
            </p:cNvSpPr>
            <p:nvPr/>
          </p:nvSpPr>
          <p:spPr bwMode="auto">
            <a:xfrm>
              <a:off x="2630" y="1849"/>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0548" name="Text Box 20"/>
            <p:cNvSpPr txBox="1">
              <a:spLocks noChangeArrowheads="1"/>
            </p:cNvSpPr>
            <p:nvPr/>
          </p:nvSpPr>
          <p:spPr bwMode="auto">
            <a:xfrm>
              <a:off x="1778" y="2409"/>
              <a:ext cx="26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o</a:t>
              </a:r>
            </a:p>
          </p:txBody>
        </p:sp>
        <p:grpSp>
          <p:nvGrpSpPr>
            <p:cNvPr id="50203" name="Group 21"/>
            <p:cNvGrpSpPr>
              <a:grpSpLocks/>
            </p:cNvGrpSpPr>
            <p:nvPr/>
          </p:nvGrpSpPr>
          <p:grpSpPr bwMode="auto">
            <a:xfrm>
              <a:off x="1462" y="2384"/>
              <a:ext cx="225" cy="489"/>
              <a:chOff x="870" y="1872"/>
              <a:chExt cx="225" cy="489"/>
            </a:xfrm>
          </p:grpSpPr>
          <p:sp>
            <p:nvSpPr>
              <p:cNvPr id="150550" name="Text Box 22"/>
              <p:cNvSpPr txBox="1">
                <a:spLocks noChangeArrowheads="1"/>
              </p:cNvSpPr>
              <p:nvPr/>
            </p:nvSpPr>
            <p:spPr bwMode="auto">
              <a:xfrm>
                <a:off x="878" y="1872"/>
                <a:ext cx="212"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sp>
            <p:nvSpPr>
              <p:cNvPr id="150551" name="Text Box 23"/>
              <p:cNvSpPr txBox="1">
                <a:spLocks noChangeArrowheads="1"/>
              </p:cNvSpPr>
              <p:nvPr/>
            </p:nvSpPr>
            <p:spPr bwMode="auto">
              <a:xfrm>
                <a:off x="870" y="2128"/>
                <a:ext cx="225"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grpSp>
          <p:nvGrpSpPr>
            <p:cNvPr id="50204" name="Group 24"/>
            <p:cNvGrpSpPr>
              <a:grpSpLocks/>
            </p:cNvGrpSpPr>
            <p:nvPr/>
          </p:nvGrpSpPr>
          <p:grpSpPr bwMode="auto">
            <a:xfrm>
              <a:off x="1454" y="2296"/>
              <a:ext cx="225" cy="489"/>
              <a:chOff x="870" y="1872"/>
              <a:chExt cx="225" cy="489"/>
            </a:xfrm>
          </p:grpSpPr>
          <p:sp>
            <p:nvSpPr>
              <p:cNvPr id="150553" name="Text Box 25"/>
              <p:cNvSpPr txBox="1">
                <a:spLocks noChangeArrowheads="1"/>
              </p:cNvSpPr>
              <p:nvPr/>
            </p:nvSpPr>
            <p:spPr bwMode="auto">
              <a:xfrm>
                <a:off x="878" y="1872"/>
                <a:ext cx="212"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0554" name="Text Box 26"/>
              <p:cNvSpPr txBox="1">
                <a:spLocks noChangeArrowheads="1"/>
              </p:cNvSpPr>
              <p:nvPr/>
            </p:nvSpPr>
            <p:spPr bwMode="auto">
              <a:xfrm>
                <a:off x="870" y="2128"/>
                <a:ext cx="225"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sp>
          <p:nvSpPr>
            <p:cNvPr id="150555" name="Text Box 27"/>
            <p:cNvSpPr txBox="1">
              <a:spLocks noChangeArrowheads="1"/>
            </p:cNvSpPr>
            <p:nvPr/>
          </p:nvSpPr>
          <p:spPr bwMode="auto">
            <a:xfrm>
              <a:off x="2567" y="1989"/>
              <a:ext cx="62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+ 3.1V –</a:t>
              </a:r>
            </a:p>
          </p:txBody>
        </p:sp>
        <p:sp>
          <p:nvSpPr>
            <p:cNvPr id="150556" name="Text Box 28"/>
            <p:cNvSpPr txBox="1">
              <a:spLocks noChangeArrowheads="1"/>
            </p:cNvSpPr>
            <p:nvPr/>
          </p:nvSpPr>
          <p:spPr bwMode="auto">
            <a:xfrm>
              <a:off x="2940" y="2162"/>
              <a:ext cx="556"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6.8 V </a:t>
              </a:r>
            </a:p>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grpSp>
      <p:sp>
        <p:nvSpPr>
          <p:cNvPr id="50182" name="Text Box 29"/>
          <p:cNvSpPr txBox="1">
            <a:spLocks noChangeArrowheads="1"/>
          </p:cNvSpPr>
          <p:nvPr/>
        </p:nvSpPr>
        <p:spPr bwMode="auto">
          <a:xfrm>
            <a:off x="1006761" y="206375"/>
            <a:ext cx="713047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3200">
                <a:solidFill>
                  <a:srgbClr val="000066"/>
                </a:solidFill>
                <a:latin typeface="Comic Sans MS" panose="030F0702030302020204" pitchFamily="66" charset="0"/>
              </a:rPr>
              <a:t>Example 1:  Kirchhoff’s Voltage Law:</a:t>
            </a:r>
          </a:p>
          <a:p>
            <a:pPr algn="ctr"/>
            <a:endParaRPr lang="en-US" altLang="en-US" sz="1800">
              <a:solidFill>
                <a:prstClr val="black"/>
              </a:solidFill>
              <a:latin typeface="Comic Sans MS" panose="030F0702030302020204" pitchFamily="66" charset="0"/>
            </a:endParaRPr>
          </a:p>
        </p:txBody>
      </p:sp>
      <p:sp>
        <p:nvSpPr>
          <p:cNvPr id="150558" name="Text Box 30"/>
          <p:cNvSpPr txBox="1">
            <a:spLocks noChangeArrowheads="1"/>
          </p:cNvSpPr>
          <p:nvPr/>
        </p:nvSpPr>
        <p:spPr bwMode="auto">
          <a:xfrm>
            <a:off x="1768475" y="5483225"/>
            <a:ext cx="53308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i="1" u="sng">
                <a:solidFill>
                  <a:srgbClr val="CC0000"/>
                </a:solidFill>
                <a:effectLst>
                  <a:outerShdw blurRad="38100" dist="38100" dir="2700000" algn="tl">
                    <a:srgbClr val="C0C0C0"/>
                  </a:outerShdw>
                </a:effectLst>
                <a:latin typeface="Comic Sans MS" panose="030F0702030302020204" pitchFamily="66" charset="0"/>
                <a:ea typeface="Arial Unicode MS" panose="020B0604020202020204" pitchFamily="34" charset="-128"/>
                <a:cs typeface="Arial Unicode MS" panose="020B0604020202020204" pitchFamily="34" charset="-128"/>
              </a:rPr>
              <a:t>A</a:t>
            </a:r>
            <a:r>
              <a:rPr lang="en-US" altLang="en-US" i="1">
                <a:solidFill>
                  <a:prstClr val="black"/>
                </a:solidFill>
                <a:effectLst>
                  <a:outerShdw blurRad="38100" dist="38100" dir="2700000" algn="tl">
                    <a:srgbClr val="C0C0C0"/>
                  </a:outerShdw>
                </a:effectLst>
                <a:latin typeface="Comic Sans MS" panose="030F0702030302020204" pitchFamily="66" charset="0"/>
                <a:ea typeface="Arial Unicode MS" panose="020B0604020202020204" pitchFamily="34" charset="-128"/>
                <a:cs typeface="Arial Unicode MS" panose="020B0604020202020204" pitchFamily="34" charset="-128"/>
              </a:rPr>
              <a:t>:</a:t>
            </a: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6.8 V</a:t>
            </a:r>
          </a:p>
        </p:txBody>
      </p:sp>
      <p:grpSp>
        <p:nvGrpSpPr>
          <p:cNvPr id="150559" name="Group 31"/>
          <p:cNvGrpSpPr>
            <a:grpSpLocks/>
          </p:cNvGrpSpPr>
          <p:nvPr/>
        </p:nvGrpSpPr>
        <p:grpSpPr bwMode="auto">
          <a:xfrm>
            <a:off x="1749425" y="3443288"/>
            <a:ext cx="6122988" cy="1849437"/>
            <a:chOff x="1102" y="2169"/>
            <a:chExt cx="3857" cy="1165"/>
          </a:xfrm>
        </p:grpSpPr>
        <p:sp>
          <p:nvSpPr>
            <p:cNvPr id="50185" name="Text Box 32"/>
            <p:cNvSpPr txBox="1">
              <a:spLocks noChangeArrowheads="1"/>
            </p:cNvSpPr>
            <p:nvPr/>
          </p:nvSpPr>
          <p:spPr bwMode="auto">
            <a:xfrm>
              <a:off x="1102" y="3046"/>
              <a:ext cx="385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u="sng" dirty="0">
                  <a:solidFill>
                    <a:srgbClr val="0000FF"/>
                  </a:solidFill>
                  <a:latin typeface="Comic Sans MS" panose="030F0702030302020204" pitchFamily="66" charset="0"/>
                </a:rPr>
                <a:t>Q</a:t>
              </a:r>
              <a:r>
                <a:rPr lang="en-US" altLang="en-US" sz="2400" dirty="0">
                  <a:solidFill>
                    <a:prstClr val="black"/>
                  </a:solidFill>
                  <a:latin typeface="Comic Sans MS" panose="030F0702030302020204" pitchFamily="66" charset="0"/>
                </a:rPr>
                <a:t>:    How much is the voltage </a:t>
              </a:r>
              <a:r>
                <a:rPr lang="en-US" altLang="en-US" sz="1800" i="1" dirty="0">
                  <a:solidFill>
                    <a:prstClr val="black"/>
                  </a:solidFill>
                  <a:latin typeface="Comic Sans MS" panose="030F0702030302020204" pitchFamily="66" charset="0"/>
                </a:rPr>
                <a:t>v</a:t>
              </a:r>
              <a:r>
                <a:rPr lang="en-US" altLang="en-US" sz="1800" baseline="-25000" dirty="0">
                  <a:solidFill>
                    <a:prstClr val="black"/>
                  </a:solidFill>
                  <a:latin typeface="Comic Sans MS" panose="030F0702030302020204" pitchFamily="66" charset="0"/>
                </a:rPr>
                <a:t>4</a:t>
              </a:r>
              <a:r>
                <a:rPr lang="en-US" altLang="en-US" sz="2400" baseline="-25000" dirty="0">
                  <a:solidFill>
                    <a:prstClr val="black"/>
                  </a:solidFill>
                  <a:latin typeface="Comic Sans MS" panose="030F0702030302020204" pitchFamily="66" charset="0"/>
                </a:rPr>
                <a:t> </a:t>
              </a:r>
              <a:r>
                <a:rPr lang="en-US" altLang="en-US" sz="2400" dirty="0">
                  <a:solidFill>
                    <a:prstClr val="black"/>
                  </a:solidFill>
                  <a:latin typeface="Comic Sans MS" panose="030F0702030302020204" pitchFamily="66" charset="0"/>
                </a:rPr>
                <a:t>?</a:t>
              </a:r>
            </a:p>
          </p:txBody>
        </p:sp>
        <p:sp>
          <p:nvSpPr>
            <p:cNvPr id="150561" name="Text Box 33"/>
            <p:cNvSpPr txBox="1">
              <a:spLocks noChangeArrowheads="1"/>
            </p:cNvSpPr>
            <p:nvPr/>
          </p:nvSpPr>
          <p:spPr bwMode="auto">
            <a:xfrm>
              <a:off x="4254" y="2169"/>
              <a:ext cx="276"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endPar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lgn="ct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grpSp>
    </p:spTree>
    <p:extLst>
      <p:ext uri="{BB962C8B-B14F-4D97-AF65-F5344CB8AC3E}">
        <p14:creationId xmlns:p14="http://schemas.microsoft.com/office/powerpoint/2010/main" val="3213417292"/>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0531"/>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0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0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utoUpdateAnimBg="0"/>
      <p:bldP spid="15055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0929E73A-1E24-4964-81A6-927A1BE79A22}" type="slidenum">
              <a:rPr lang="en-GB" altLang="en-US" sz="1400">
                <a:solidFill>
                  <a:prstClr val="black"/>
                </a:solidFill>
                <a:latin typeface="Comic Sans MS" panose="030F0702030302020204" pitchFamily="66" charset="0"/>
              </a:rPr>
              <a:pPr/>
              <a:t>26</a:t>
            </a:fld>
            <a:endParaRPr lang="en-GB" altLang="en-US" sz="1400">
              <a:solidFill>
                <a:prstClr val="black"/>
              </a:solidFill>
              <a:latin typeface="Comic Sans MS" panose="030F0702030302020204" pitchFamily="66" charset="0"/>
            </a:endParaRPr>
          </a:p>
        </p:txBody>
      </p:sp>
      <p:sp>
        <p:nvSpPr>
          <p:cNvPr id="51203" name="Text Box 2"/>
          <p:cNvSpPr txBox="1">
            <a:spLocks noChangeArrowheads="1"/>
          </p:cNvSpPr>
          <p:nvPr/>
        </p:nvSpPr>
        <p:spPr bwMode="auto">
          <a:xfrm>
            <a:off x="971550" y="188913"/>
            <a:ext cx="71962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3200">
                <a:solidFill>
                  <a:srgbClr val="000066"/>
                </a:solidFill>
                <a:latin typeface="Comic Sans MS" panose="030F0702030302020204" pitchFamily="66" charset="0"/>
              </a:rPr>
              <a:t>Example 2:  Kirchhoff’s Voltage Law:</a:t>
            </a:r>
          </a:p>
        </p:txBody>
      </p:sp>
      <p:sp>
        <p:nvSpPr>
          <p:cNvPr id="151555" name="Text Box 3"/>
          <p:cNvSpPr txBox="1">
            <a:spLocks noChangeArrowheads="1"/>
          </p:cNvSpPr>
          <p:nvPr/>
        </p:nvSpPr>
        <p:spPr bwMode="auto">
          <a:xfrm>
            <a:off x="611188" y="1124744"/>
            <a:ext cx="82184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u="sng">
                <a:solidFill>
                  <a:srgbClr val="0000FF"/>
                </a:solidFill>
                <a:latin typeface="Comic Sans MS" panose="030F0702030302020204" pitchFamily="66" charset="0"/>
              </a:rPr>
              <a:t>Q</a:t>
            </a:r>
            <a:r>
              <a:rPr lang="en-US" altLang="en-US" sz="2400">
                <a:solidFill>
                  <a:prstClr val="black"/>
                </a:solidFill>
                <a:latin typeface="Comic Sans MS" panose="030F0702030302020204" pitchFamily="66" charset="0"/>
              </a:rPr>
              <a:t>:   If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a:solidFill>
                  <a:prstClr val="black"/>
                </a:solidFill>
                <a:latin typeface="Comic Sans MS" panose="030F0702030302020204" pitchFamily="66" charset="0"/>
              </a:rPr>
              <a:t>= 10 V and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i="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a:t>
            </a:r>
            <a:r>
              <a:rPr lang="en-US" altLang="en-US" sz="2400">
                <a:solidFill>
                  <a:prstClr val="black"/>
                </a:solidFill>
                <a:latin typeface="Comic Sans MS" panose="030F0702030302020204" pitchFamily="66" charset="0"/>
              </a:rPr>
              <a:t> = 2 V, what are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a:t>
            </a:r>
            <a:r>
              <a:rPr lang="en-US" altLang="en-US" sz="24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r>
              <a:rPr lang="en-US" altLang="en-US" sz="2400">
                <a:solidFill>
                  <a:prstClr val="black"/>
                </a:solidFill>
                <a:latin typeface="Comic Sans MS" panose="030F0702030302020204" pitchFamily="66" charset="0"/>
              </a:rPr>
              <a:t> and </a:t>
            </a:r>
            <a:r>
              <a:rPr lang="en-US" altLang="en-US" sz="2400"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r>
              <a:rPr lang="en-US" altLang="en-US" sz="2400">
                <a:solidFill>
                  <a:prstClr val="black"/>
                </a:solidFill>
                <a:latin typeface="Comic Sans MS" panose="030F0702030302020204" pitchFamily="66" charset="0"/>
              </a:rPr>
              <a:t>?</a:t>
            </a:r>
          </a:p>
        </p:txBody>
      </p:sp>
      <p:sp>
        <p:nvSpPr>
          <p:cNvPr id="151556" name="Text Box 4"/>
          <p:cNvSpPr txBox="1">
            <a:spLocks noChangeArrowheads="1"/>
          </p:cNvSpPr>
          <p:nvPr/>
        </p:nvSpPr>
        <p:spPr bwMode="auto">
          <a:xfrm>
            <a:off x="536575" y="1774825"/>
            <a:ext cx="6699721"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sz="2400" u="sng" dirty="0">
                <a:solidFill>
                  <a:srgbClr val="CC0000"/>
                </a:solidFill>
                <a:latin typeface="Comic Sans MS" panose="030F0702030302020204" pitchFamily="66" charset="0"/>
              </a:rPr>
              <a:t>A</a:t>
            </a:r>
            <a:r>
              <a:rPr lang="en-US" altLang="en-US" sz="2400" dirty="0">
                <a:solidFill>
                  <a:prstClr val="black"/>
                </a:solidFill>
                <a:latin typeface="Comic Sans MS" panose="030F0702030302020204" pitchFamily="66" charset="0"/>
              </a:rPr>
              <a:t>: </a:t>
            </a:r>
            <a:r>
              <a:rPr lang="tr-TR" altLang="en-US" sz="2400" dirty="0" smtClean="0">
                <a:solidFill>
                  <a:prstClr val="black"/>
                </a:solidFill>
                <a:latin typeface="Comic Sans MS" panose="030F0702030302020204" pitchFamily="66" charset="0"/>
              </a:rPr>
              <a:t>-</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10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p>
          <a:p>
            <a:pPr>
              <a:defRPr/>
            </a:pPr>
            <a:r>
              <a:rPr lang="tr-TR" altLang="en-US" sz="2400" dirty="0">
                <a:solidFill>
                  <a:prstClr val="black"/>
                </a:solidFill>
                <a:latin typeface="Comic Sans MS" panose="030F0702030302020204" pitchFamily="66" charset="0"/>
              </a:rPr>
              <a:t>-</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0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10 V – 2 V = 8 V</a:t>
            </a:r>
          </a:p>
          <a:p>
            <a:pPr>
              <a:defRPr/>
            </a:pP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dirty="0">
                <a:solidFill>
                  <a:prstClr val="black"/>
                </a:solidFill>
                <a:latin typeface="Comic Sans MS" panose="030F0702030302020204" pitchFamily="66" charset="0"/>
              </a:rPr>
              <a:t>-</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tr-TR"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 </a:t>
            </a:r>
            <a:r>
              <a:rPr lang="tr-TR" altLang="en-US" sz="2400" b="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0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tr-TR" altLang="en-US" sz="2400" b="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sym typeface="Symbol" panose="05050102010706020507" pitchFamily="18" charset="2"/>
              </a:rPr>
              <a:t></a:t>
            </a:r>
            <a:r>
              <a:rPr lang="en-US" altLang="en-US" sz="24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b="1" i="1"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sz="2400" b="1" baseline="-250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r>
              <a:rPr lang="en-US" altLang="en-US" sz="2400" dirty="0" smtClean="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r>
              <a:rPr lang="en-US" altLang="en-US" sz="24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2 V  </a:t>
            </a:r>
          </a:p>
        </p:txBody>
      </p:sp>
      <p:grpSp>
        <p:nvGrpSpPr>
          <p:cNvPr id="51206" name="Group 5"/>
          <p:cNvGrpSpPr>
            <a:grpSpLocks/>
          </p:cNvGrpSpPr>
          <p:nvPr/>
        </p:nvGrpSpPr>
        <p:grpSpPr bwMode="auto">
          <a:xfrm>
            <a:off x="896938" y="3144838"/>
            <a:ext cx="6989762" cy="2119312"/>
            <a:chOff x="482" y="2048"/>
            <a:chExt cx="4403" cy="1335"/>
          </a:xfrm>
        </p:grpSpPr>
        <p:grpSp>
          <p:nvGrpSpPr>
            <p:cNvPr id="51207" name="Group 6"/>
            <p:cNvGrpSpPr>
              <a:grpSpLocks/>
            </p:cNvGrpSpPr>
            <p:nvPr/>
          </p:nvGrpSpPr>
          <p:grpSpPr bwMode="auto">
            <a:xfrm>
              <a:off x="1181" y="2377"/>
              <a:ext cx="3109" cy="1006"/>
              <a:chOff x="1381" y="1849"/>
              <a:chExt cx="2821" cy="1006"/>
            </a:xfrm>
          </p:grpSpPr>
          <p:sp>
            <p:nvSpPr>
              <p:cNvPr id="51213" name="Oval 7"/>
              <p:cNvSpPr>
                <a:spLocks noChangeArrowheads="1"/>
              </p:cNvSpPr>
              <p:nvPr/>
            </p:nvSpPr>
            <p:spPr bwMode="auto">
              <a:xfrm>
                <a:off x="1381" y="2329"/>
                <a:ext cx="384" cy="38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latin typeface="Comic Sans MS" panose="030F0702030302020204" pitchFamily="66" charset="0"/>
                </a:endParaRPr>
              </a:p>
            </p:txBody>
          </p:sp>
          <p:sp>
            <p:nvSpPr>
              <p:cNvPr id="51214" name="Line 8"/>
              <p:cNvSpPr>
                <a:spLocks noChangeShapeType="1"/>
              </p:cNvSpPr>
              <p:nvPr/>
            </p:nvSpPr>
            <p:spPr bwMode="auto">
              <a:xfrm>
                <a:off x="1572" y="1921"/>
                <a:ext cx="3" cy="4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5" name="Line 9"/>
              <p:cNvSpPr>
                <a:spLocks noChangeShapeType="1"/>
              </p:cNvSpPr>
              <p:nvPr/>
            </p:nvSpPr>
            <p:spPr bwMode="auto">
              <a:xfrm flipV="1">
                <a:off x="1573" y="2722"/>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6" name="Line 10"/>
              <p:cNvSpPr>
                <a:spLocks noChangeShapeType="1"/>
              </p:cNvSpPr>
              <p:nvPr/>
            </p:nvSpPr>
            <p:spPr bwMode="auto">
              <a:xfrm>
                <a:off x="1577" y="191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17" name="Line 11"/>
              <p:cNvSpPr>
                <a:spLocks noChangeShapeType="1"/>
              </p:cNvSpPr>
              <p:nvPr/>
            </p:nvSpPr>
            <p:spPr bwMode="auto">
              <a:xfrm>
                <a:off x="3170" y="1918"/>
                <a:ext cx="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1564" name="Rectangle 12"/>
              <p:cNvSpPr>
                <a:spLocks noChangeArrowheads="1"/>
              </p:cNvSpPr>
              <p:nvPr/>
            </p:nvSpPr>
            <p:spPr bwMode="auto">
              <a:xfrm rot="-5400000">
                <a:off x="3243" y="2392"/>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19" name="Line 13"/>
              <p:cNvSpPr>
                <a:spLocks noChangeShapeType="1"/>
              </p:cNvSpPr>
              <p:nvPr/>
            </p:nvSpPr>
            <p:spPr bwMode="auto">
              <a:xfrm flipV="1">
                <a:off x="3515" y="2729"/>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20" name="Line 14"/>
              <p:cNvSpPr>
                <a:spLocks noChangeShapeType="1"/>
              </p:cNvSpPr>
              <p:nvPr/>
            </p:nvSpPr>
            <p:spPr bwMode="auto">
              <a:xfrm>
                <a:off x="3515" y="1925"/>
                <a:ext cx="0" cy="2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nvGrpSpPr>
              <p:cNvPr id="51221" name="Group 15"/>
              <p:cNvGrpSpPr>
                <a:grpSpLocks/>
              </p:cNvGrpSpPr>
              <p:nvPr/>
            </p:nvGrpSpPr>
            <p:grpSpPr bwMode="auto">
              <a:xfrm>
                <a:off x="4056" y="1915"/>
                <a:ext cx="146" cy="940"/>
                <a:chOff x="4056" y="1915"/>
                <a:chExt cx="146" cy="940"/>
              </a:xfrm>
            </p:grpSpPr>
            <p:sp>
              <p:nvSpPr>
                <p:cNvPr id="151568" name="Rectangle 16"/>
                <p:cNvSpPr>
                  <a:spLocks noChangeArrowheads="1"/>
                </p:cNvSpPr>
                <p:nvPr/>
              </p:nvSpPr>
              <p:spPr bwMode="auto">
                <a:xfrm rot="-5400000">
                  <a:off x="3864" y="2395"/>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1569" name="Rectangle 17"/>
                <p:cNvSpPr>
                  <a:spLocks noChangeArrowheads="1"/>
                </p:cNvSpPr>
                <p:nvPr/>
              </p:nvSpPr>
              <p:spPr bwMode="auto">
                <a:xfrm rot="-5400000">
                  <a:off x="3866" y="2396"/>
                  <a:ext cx="528"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34" name="Line 18"/>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35" name="Line 19"/>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51222" name="Line 20"/>
              <p:cNvSpPr>
                <a:spLocks noChangeShapeType="1"/>
              </p:cNvSpPr>
              <p:nvPr/>
            </p:nvSpPr>
            <p:spPr bwMode="auto">
              <a:xfrm>
                <a:off x="1582" y="2848"/>
                <a:ext cx="256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23" name="Line 21"/>
              <p:cNvSpPr>
                <a:spLocks noChangeShapeType="1"/>
              </p:cNvSpPr>
              <p:nvPr/>
            </p:nvSpPr>
            <p:spPr bwMode="auto">
              <a:xfrm flipV="1">
                <a:off x="1573" y="2752"/>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151574" name="Rectangle 22"/>
              <p:cNvSpPr>
                <a:spLocks noChangeArrowheads="1"/>
              </p:cNvSpPr>
              <p:nvPr/>
            </p:nvSpPr>
            <p:spPr bwMode="auto">
              <a:xfrm>
                <a:off x="2630" y="1849"/>
                <a:ext cx="527" cy="14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grpSp>
            <p:nvGrpSpPr>
              <p:cNvPr id="51225" name="Group 23"/>
              <p:cNvGrpSpPr>
                <a:grpSpLocks/>
              </p:cNvGrpSpPr>
              <p:nvPr/>
            </p:nvGrpSpPr>
            <p:grpSpPr bwMode="auto">
              <a:xfrm>
                <a:off x="2160" y="1915"/>
                <a:ext cx="146" cy="940"/>
                <a:chOff x="4056" y="1915"/>
                <a:chExt cx="146" cy="940"/>
              </a:xfrm>
            </p:grpSpPr>
            <p:sp>
              <p:nvSpPr>
                <p:cNvPr id="151576" name="Rectangle 24"/>
                <p:cNvSpPr>
                  <a:spLocks noChangeArrowheads="1"/>
                </p:cNvSpPr>
                <p:nvPr/>
              </p:nvSpPr>
              <p:spPr bwMode="auto">
                <a:xfrm rot="-5400000">
                  <a:off x="3864" y="2395"/>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151577" name="Rectangle 25"/>
                <p:cNvSpPr>
                  <a:spLocks noChangeArrowheads="1"/>
                </p:cNvSpPr>
                <p:nvPr/>
              </p:nvSpPr>
              <p:spPr bwMode="auto">
                <a:xfrm rot="-5400000">
                  <a:off x="3866" y="2396"/>
                  <a:ext cx="528" cy="1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p:txBody>
            </p:sp>
            <p:sp>
              <p:nvSpPr>
                <p:cNvPr id="51230" name="Line 26"/>
                <p:cNvSpPr>
                  <a:spLocks noChangeShapeType="1"/>
                </p:cNvSpPr>
                <p:nvPr/>
              </p:nvSpPr>
              <p:spPr bwMode="auto">
                <a:xfrm flipH="1">
                  <a:off x="4139" y="1915"/>
                  <a:ext cx="4" cy="2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sp>
              <p:nvSpPr>
                <p:cNvPr id="51231" name="Line 27"/>
                <p:cNvSpPr>
                  <a:spLocks noChangeShapeType="1"/>
                </p:cNvSpPr>
                <p:nvPr/>
              </p:nvSpPr>
              <p:spPr bwMode="auto">
                <a:xfrm flipH="1" flipV="1">
                  <a:off x="4142" y="2738"/>
                  <a:ext cx="3" cy="1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latin typeface="Comic Sans MS" panose="030F0702030302020204" pitchFamily="66" charset="0"/>
                  </a:endParaRPr>
                </a:p>
              </p:txBody>
            </p:sp>
          </p:grpSp>
          <p:sp>
            <p:nvSpPr>
              <p:cNvPr id="151580" name="Text Box 28"/>
              <p:cNvSpPr txBox="1">
                <a:spLocks noChangeArrowheads="1"/>
              </p:cNvSpPr>
              <p:nvPr/>
            </p:nvSpPr>
            <p:spPr bwMode="auto">
              <a:xfrm>
                <a:off x="1461" y="2361"/>
                <a:ext cx="16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1" name="Text Box 29"/>
              <p:cNvSpPr txBox="1">
                <a:spLocks noChangeArrowheads="1"/>
              </p:cNvSpPr>
              <p:nvPr/>
            </p:nvSpPr>
            <p:spPr bwMode="auto">
              <a:xfrm>
                <a:off x="1467" y="2407"/>
                <a:ext cx="18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_</a:t>
                </a:r>
              </a:p>
            </p:txBody>
          </p:sp>
        </p:grpSp>
        <p:sp>
          <p:nvSpPr>
            <p:cNvPr id="151582" name="Text Box 30"/>
            <p:cNvSpPr txBox="1">
              <a:spLocks noChangeArrowheads="1"/>
            </p:cNvSpPr>
            <p:nvPr/>
          </p:nvSpPr>
          <p:spPr bwMode="auto">
            <a:xfrm>
              <a:off x="482" y="2755"/>
              <a:ext cx="707"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p>
            <a:p>
              <a:pPr>
                <a:defRPr/>
              </a:pPr>
              <a:r>
                <a:rPr lang="en-US" altLang="en-US" i="1"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1 </a:t>
              </a: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10 V</a:t>
              </a:r>
              <a:endParaRPr lang="en-US" altLang="en-US" baseline="-25000"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defRPr/>
              </a:pPr>
              <a:r>
                <a:rPr lang="en-US" altLang="en-US" dirty="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a:t>
              </a:r>
            </a:p>
          </p:txBody>
        </p:sp>
        <p:sp>
          <p:nvSpPr>
            <p:cNvPr id="151583" name="Text Box 31"/>
            <p:cNvSpPr txBox="1">
              <a:spLocks noChangeArrowheads="1"/>
            </p:cNvSpPr>
            <p:nvPr/>
          </p:nvSpPr>
          <p:spPr bwMode="auto">
            <a:xfrm>
              <a:off x="1758" y="2669"/>
              <a:ext cx="247"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2</a:t>
              </a: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4" name="Text Box 32"/>
            <p:cNvSpPr txBox="1">
              <a:spLocks noChangeArrowheads="1"/>
            </p:cNvSpPr>
            <p:nvPr/>
          </p:nvSpPr>
          <p:spPr bwMode="auto">
            <a:xfrm>
              <a:off x="3142" y="2669"/>
              <a:ext cx="247"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4</a:t>
              </a: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5" name="Text Box 33"/>
            <p:cNvSpPr txBox="1">
              <a:spLocks noChangeArrowheads="1"/>
            </p:cNvSpPr>
            <p:nvPr/>
          </p:nvSpPr>
          <p:spPr bwMode="auto">
            <a:xfrm>
              <a:off x="4294" y="2653"/>
              <a:ext cx="591"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5</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2 V</a:t>
              </a:r>
              <a:endPar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endParaRPr>
            </a:p>
            <a:p>
              <a:pPr>
                <a:defRPr/>
              </a:pPr>
              <a:r>
                <a:rPr lang="en-US" altLang="en-US" sz="2800"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sp>
          <p:nvSpPr>
            <p:cNvPr id="151586" name="Text Box 34"/>
            <p:cNvSpPr txBox="1">
              <a:spLocks noChangeArrowheads="1"/>
            </p:cNvSpPr>
            <p:nvPr/>
          </p:nvSpPr>
          <p:spPr bwMode="auto">
            <a:xfrm>
              <a:off x="2566" y="2048"/>
              <a:ext cx="50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i="1">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 v</a:t>
              </a:r>
              <a:r>
                <a:rPr lang="en-US" altLang="en-US" b="1" baseline="-25000">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3  </a:t>
              </a:r>
              <a:r>
                <a:rPr lang="en-US" altLang="en-US">
                  <a:solidFill>
                    <a:prstClr val="black"/>
                  </a:solidFill>
                  <a:effectLst>
                    <a:outerShdw blurRad="38100" dist="38100" dir="2700000" algn="tl">
                      <a:srgbClr val="C0C0C0"/>
                    </a:outerShdw>
                  </a:effectLst>
                  <a:latin typeface="Comic Sans MS" panose="030F0702030302020204" pitchFamily="66" charset="0"/>
                  <a:cs typeface="Times New Roman" panose="02020603050405020304" pitchFamily="18" charset="0"/>
                </a:rPr>
                <a:t>–</a:t>
              </a:r>
            </a:p>
          </p:txBody>
        </p:sp>
      </p:grpSp>
    </p:spTree>
    <p:extLst>
      <p:ext uri="{BB962C8B-B14F-4D97-AF65-F5344CB8AC3E}">
        <p14:creationId xmlns:p14="http://schemas.microsoft.com/office/powerpoint/2010/main" val="3724703016"/>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1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06151" y="2923972"/>
            <a:ext cx="3971096" cy="3168352"/>
            <a:chOff x="83658" y="2454651"/>
            <a:chExt cx="3971096" cy="316835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8" y="2454651"/>
              <a:ext cx="3971096" cy="3168352"/>
            </a:xfrm>
            <a:prstGeom prst="rect">
              <a:avLst/>
            </a:prstGeom>
          </p:spPr>
        </p:pic>
        <p:sp>
          <p:nvSpPr>
            <p:cNvPr id="19" name="Rectangle 18"/>
            <p:cNvSpPr/>
            <p:nvPr/>
          </p:nvSpPr>
          <p:spPr>
            <a:xfrm>
              <a:off x="2592065" y="5144692"/>
              <a:ext cx="1115839" cy="2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98"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7091D09D-AB2F-4CB1-8E84-604D3D18784B}" type="slidenum">
              <a:rPr lang="en-GB" altLang="en-US" sz="1400">
                <a:solidFill>
                  <a:prstClr val="black"/>
                </a:solidFill>
                <a:latin typeface="Comic Sans MS" panose="030F0702030302020204" pitchFamily="66" charset="0"/>
              </a:rPr>
              <a:pPr/>
              <a:t>27</a:t>
            </a:fld>
            <a:endParaRPr lang="en-GB" altLang="en-US" sz="1400">
              <a:solidFill>
                <a:prstClr val="black"/>
              </a:solidFill>
              <a:latin typeface="Comic Sans MS" panose="030F0702030302020204" pitchFamily="66" charset="0"/>
            </a:endParaRPr>
          </a:p>
        </p:txBody>
      </p:sp>
      <p:sp>
        <p:nvSpPr>
          <p:cNvPr id="130052" name="Text Box 4"/>
          <p:cNvSpPr txBox="1">
            <a:spLocks noChangeArrowheads="1"/>
          </p:cNvSpPr>
          <p:nvPr/>
        </p:nvSpPr>
        <p:spPr bwMode="auto">
          <a:xfrm>
            <a:off x="501153" y="330150"/>
            <a:ext cx="4392860" cy="646331"/>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tr-TR" altLang="en-US" dirty="0" smtClean="0">
                <a:solidFill>
                  <a:prstClr val="black"/>
                </a:solidFill>
              </a:rPr>
              <a:t>Electronic </a:t>
            </a:r>
            <a:r>
              <a:rPr lang="en-US" altLang="en-US" dirty="0" smtClean="0">
                <a:solidFill>
                  <a:prstClr val="black"/>
                </a:solidFill>
              </a:rPr>
              <a:t> </a:t>
            </a:r>
            <a:r>
              <a:rPr lang="tr-TR" altLang="en-US" dirty="0" smtClean="0">
                <a:solidFill>
                  <a:prstClr val="black"/>
                </a:solidFill>
              </a:rPr>
              <a:t>C</a:t>
            </a:r>
            <a:r>
              <a:rPr lang="en-US" altLang="en-US" dirty="0" err="1" smtClean="0">
                <a:solidFill>
                  <a:prstClr val="black"/>
                </a:solidFill>
              </a:rPr>
              <a:t>ircuits</a:t>
            </a:r>
            <a:endParaRPr lang="en-GB" altLang="en-US" dirty="0">
              <a:solidFill>
                <a:prstClr val="black"/>
              </a:solidFill>
            </a:endParaRPr>
          </a:p>
        </p:txBody>
      </p:sp>
      <p:sp>
        <p:nvSpPr>
          <p:cNvPr id="130053" name="Text Box 5"/>
          <p:cNvSpPr txBox="1">
            <a:spLocks noChangeArrowheads="1"/>
          </p:cNvSpPr>
          <p:nvPr/>
        </p:nvSpPr>
        <p:spPr bwMode="auto">
          <a:xfrm>
            <a:off x="467544" y="1124744"/>
            <a:ext cx="61654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tr-TR" altLang="en-US" dirty="0" smtClean="0">
                <a:solidFill>
                  <a:prstClr val="black"/>
                </a:solidFill>
                <a:effectLst>
                  <a:outerShdw blurRad="38100" dist="38100" dir="2700000" algn="tl">
                    <a:srgbClr val="C0C0C0"/>
                  </a:outerShdw>
                </a:effectLst>
                <a:latin typeface="Comic Sans MS" panose="030F0702030302020204" pitchFamily="66" charset="0"/>
              </a:rPr>
              <a:t>C</a:t>
            </a:r>
            <a:r>
              <a:rPr lang="en-US" altLang="en-US" dirty="0" err="1" smtClean="0">
                <a:solidFill>
                  <a:prstClr val="black"/>
                </a:solidFill>
                <a:effectLst>
                  <a:outerShdw blurRad="38100" dist="38100" dir="2700000" algn="tl">
                    <a:srgbClr val="C0C0C0"/>
                  </a:outerShdw>
                </a:effectLst>
                <a:latin typeface="Comic Sans MS" panose="030F0702030302020204" pitchFamily="66" charset="0"/>
              </a:rPr>
              <a:t>ircuits</a:t>
            </a:r>
            <a:r>
              <a:rPr lang="en-US" altLang="en-US" dirty="0" smtClean="0">
                <a:solidFill>
                  <a:prstClr val="black"/>
                </a:solidFill>
                <a:effectLst>
                  <a:outerShdw blurRad="38100" dist="38100" dir="2700000" algn="tl">
                    <a:srgbClr val="C0C0C0"/>
                  </a:outerShdw>
                </a:effectLst>
                <a:latin typeface="Comic Sans MS" panose="030F0702030302020204" pitchFamily="66" charset="0"/>
              </a:rPr>
              <a:t> </a:t>
            </a:r>
            <a:r>
              <a:rPr lang="en-US" altLang="en-US" dirty="0">
                <a:solidFill>
                  <a:prstClr val="black"/>
                </a:solidFill>
                <a:effectLst>
                  <a:outerShdw blurRad="38100" dist="38100" dir="2700000" algn="tl">
                    <a:srgbClr val="C0C0C0"/>
                  </a:outerShdw>
                </a:effectLst>
                <a:latin typeface="Comic Sans MS" panose="030F0702030302020204" pitchFamily="66" charset="0"/>
              </a:rPr>
              <a:t>are obtained by connecting </a:t>
            </a:r>
            <a:r>
              <a:rPr lang="tr-TR" altLang="en-US" dirty="0" err="1" smtClean="0">
                <a:solidFill>
                  <a:prstClr val="black"/>
                </a:solidFill>
                <a:effectLst>
                  <a:outerShdw blurRad="38100" dist="38100" dir="2700000" algn="tl">
                    <a:srgbClr val="C0C0C0"/>
                  </a:outerShdw>
                </a:effectLst>
                <a:latin typeface="Comic Sans MS" panose="030F0702030302020204" pitchFamily="66" charset="0"/>
              </a:rPr>
              <a:t>electronic</a:t>
            </a:r>
            <a:r>
              <a:rPr lang="en-US" altLang="en-US" dirty="0" smtClean="0">
                <a:solidFill>
                  <a:prstClr val="black"/>
                </a:solidFill>
                <a:effectLst>
                  <a:outerShdw blurRad="38100" dist="38100" dir="2700000" algn="tl">
                    <a:srgbClr val="C0C0C0"/>
                  </a:outerShdw>
                </a:effectLst>
                <a:latin typeface="Comic Sans MS" panose="030F0702030302020204" pitchFamily="66" charset="0"/>
              </a:rPr>
              <a:t> </a:t>
            </a:r>
            <a:r>
              <a:rPr lang="en-US" altLang="en-US" dirty="0">
                <a:solidFill>
                  <a:prstClr val="black"/>
                </a:solidFill>
                <a:effectLst>
                  <a:outerShdw blurRad="38100" dist="38100" dir="2700000" algn="tl">
                    <a:srgbClr val="C0C0C0"/>
                  </a:outerShdw>
                </a:effectLst>
                <a:latin typeface="Comic Sans MS" panose="030F0702030302020204" pitchFamily="66" charset="0"/>
              </a:rPr>
              <a:t>elements</a:t>
            </a:r>
            <a:endParaRPr lang="en-GB" altLang="en-US" dirty="0">
              <a:solidFill>
                <a:prstClr val="black"/>
              </a:solidFill>
              <a:effectLst>
                <a:outerShdw blurRad="38100" dist="38100" dir="2700000" algn="tl">
                  <a:srgbClr val="C0C0C0"/>
                </a:outerShdw>
              </a:effectLst>
              <a:latin typeface="Comic Sans MS" panose="030F0702030302020204" pitchFamily="66" charset="0"/>
            </a:endParaRPr>
          </a:p>
        </p:txBody>
      </p:sp>
      <p:sp>
        <p:nvSpPr>
          <p:cNvPr id="130054" name="Text Box 6"/>
          <p:cNvSpPr txBox="1">
            <a:spLocks noChangeArrowheads="1"/>
          </p:cNvSpPr>
          <p:nvPr/>
        </p:nvSpPr>
        <p:spPr bwMode="auto">
          <a:xfrm>
            <a:off x="467544" y="1565205"/>
            <a:ext cx="439305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altLang="en-US" dirty="0">
                <a:solidFill>
                  <a:prstClr val="black"/>
                </a:solidFill>
                <a:latin typeface="Comic Sans MS" panose="030F0702030302020204" pitchFamily="66" charset="0"/>
              </a:rPr>
              <a:t>Typical </a:t>
            </a:r>
            <a:r>
              <a:rPr lang="tr-TR" altLang="en-US" dirty="0" err="1" smtClean="0">
                <a:solidFill>
                  <a:prstClr val="black"/>
                </a:solidFill>
                <a:latin typeface="Comic Sans MS" panose="030F0702030302020204" pitchFamily="66" charset="0"/>
              </a:rPr>
              <a:t>electronic</a:t>
            </a:r>
            <a:r>
              <a:rPr lang="en-US" altLang="en-US" dirty="0" smtClean="0">
                <a:solidFill>
                  <a:prstClr val="black"/>
                </a:solidFill>
                <a:latin typeface="Comic Sans MS" panose="030F0702030302020204" pitchFamily="66" charset="0"/>
              </a:rPr>
              <a:t> </a:t>
            </a:r>
            <a:r>
              <a:rPr lang="en-US" altLang="en-US" dirty="0">
                <a:solidFill>
                  <a:prstClr val="black"/>
                </a:solidFill>
                <a:latin typeface="Comic Sans MS" panose="030F0702030302020204" pitchFamily="66" charset="0"/>
              </a:rPr>
              <a:t>elements are</a:t>
            </a:r>
          </a:p>
          <a:p>
            <a:pPr>
              <a:lnSpc>
                <a:spcPct val="60000"/>
              </a:lnSpc>
              <a:defRPr/>
            </a:pPr>
            <a:endParaRPr lang="en-US" altLang="en-US" dirty="0">
              <a:solidFill>
                <a:prstClr val="black"/>
              </a:solidFill>
              <a:latin typeface="Comic Sans MS" panose="030F0702030302020204" pitchFamily="66" charset="0"/>
            </a:endParaRPr>
          </a:p>
          <a:p>
            <a:pPr>
              <a:buFontTx/>
              <a:buChar char="•"/>
              <a:defRPr/>
            </a:pPr>
            <a:r>
              <a:rPr lang="tr-TR" altLang="en-US" dirty="0" err="1" smtClean="0">
                <a:solidFill>
                  <a:srgbClr val="FF0000"/>
                </a:solidFill>
                <a:effectLst>
                  <a:outerShdw blurRad="38100" dist="38100" dir="2700000" algn="tl">
                    <a:srgbClr val="C0C0C0"/>
                  </a:outerShdw>
                </a:effectLst>
                <a:latin typeface="Comic Sans MS" panose="030F0702030302020204" pitchFamily="66" charset="0"/>
              </a:rPr>
              <a:t>diodes</a:t>
            </a:r>
            <a:endParaRPr lang="tr-TR" altLang="en-US" dirty="0" smtClean="0">
              <a:solidFill>
                <a:srgbClr val="FF0000"/>
              </a:solidFill>
              <a:effectLst>
                <a:outerShdw blurRad="38100" dist="38100" dir="2700000" algn="tl">
                  <a:srgbClr val="C0C0C0"/>
                </a:outerShdw>
              </a:effectLst>
              <a:latin typeface="Comic Sans MS" panose="030F0702030302020204" pitchFamily="66" charset="0"/>
            </a:endParaRPr>
          </a:p>
          <a:p>
            <a:pPr>
              <a:buFontTx/>
              <a:buChar char="•"/>
              <a:defRPr/>
            </a:pPr>
            <a:r>
              <a:rPr lang="en-US" altLang="en-US" dirty="0" smtClean="0">
                <a:solidFill>
                  <a:srgbClr val="FF0000"/>
                </a:solidFill>
                <a:effectLst>
                  <a:outerShdw blurRad="38100" dist="38100" dir="2700000" algn="tl">
                    <a:srgbClr val="C0C0C0"/>
                  </a:outerShdw>
                </a:effectLst>
                <a:latin typeface="Comic Sans MS" panose="030F0702030302020204" pitchFamily="66" charset="0"/>
              </a:rPr>
              <a:t>resistors</a:t>
            </a:r>
            <a:r>
              <a:rPr lang="en-US" altLang="en-US" dirty="0">
                <a:solidFill>
                  <a:srgbClr val="FF0000"/>
                </a:solidFill>
                <a:effectLst>
                  <a:outerShdw blurRad="38100" dist="38100" dir="2700000" algn="tl">
                    <a:srgbClr val="C0C0C0"/>
                  </a:outerShdw>
                </a:effectLst>
                <a:latin typeface="Comic Sans MS" panose="030F0702030302020204" pitchFamily="66" charset="0"/>
              </a:rPr>
              <a:t>, </a:t>
            </a:r>
          </a:p>
          <a:p>
            <a:pPr>
              <a:lnSpc>
                <a:spcPct val="120000"/>
              </a:lnSpc>
              <a:buFontTx/>
              <a:buChar char="•"/>
              <a:defRPr/>
            </a:pPr>
            <a:r>
              <a:rPr lang="en-US" altLang="en-US" dirty="0">
                <a:solidFill>
                  <a:srgbClr val="FF0000"/>
                </a:solidFill>
                <a:effectLst>
                  <a:outerShdw blurRad="38100" dist="38100" dir="2700000" algn="tl">
                    <a:srgbClr val="C0C0C0"/>
                  </a:outerShdw>
                </a:effectLst>
                <a:latin typeface="Comic Sans MS" panose="030F0702030302020204" pitchFamily="66" charset="0"/>
              </a:rPr>
              <a:t>capacitors, </a:t>
            </a:r>
          </a:p>
          <a:p>
            <a:pPr>
              <a:lnSpc>
                <a:spcPct val="120000"/>
              </a:lnSpc>
              <a:buFontTx/>
              <a:buChar char="•"/>
              <a:defRPr/>
            </a:pPr>
            <a:r>
              <a:rPr lang="en-US" altLang="en-US" dirty="0" smtClean="0">
                <a:solidFill>
                  <a:srgbClr val="FF0000"/>
                </a:solidFill>
                <a:effectLst>
                  <a:outerShdw blurRad="38100" dist="38100" dir="2700000" algn="tl">
                    <a:srgbClr val="C0C0C0"/>
                  </a:outerShdw>
                </a:effectLst>
                <a:latin typeface="Comic Sans MS" panose="030F0702030302020204" pitchFamily="66" charset="0"/>
              </a:rPr>
              <a:t>inductors</a:t>
            </a:r>
            <a:endParaRPr lang="en-GB" altLang="en-US" dirty="0">
              <a:solidFill>
                <a:srgbClr val="FF0000"/>
              </a:solidFill>
              <a:effectLst>
                <a:outerShdw blurRad="38100" dist="38100" dir="2700000" algn="tl">
                  <a:srgbClr val="C0C0C0"/>
                </a:outerShdw>
              </a:effectLst>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085" y="5394429"/>
            <a:ext cx="2603437" cy="925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842" y="1475583"/>
            <a:ext cx="1939359" cy="11321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9" name="Picture 28"/>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513194" y="2894037"/>
            <a:ext cx="2533829" cy="1948515"/>
          </a:xfrm>
          <a:prstGeom prst="ellipse">
            <a:avLst/>
          </a:prstGeom>
          <a:ln>
            <a:noFill/>
          </a:ln>
          <a:effectLst>
            <a:softEdge rad="112500"/>
          </a:effectLst>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5896" y="1767939"/>
            <a:ext cx="1938805" cy="1442377"/>
          </a:xfrm>
          <a:prstGeom prst="ellipse">
            <a:avLst/>
          </a:prstGeom>
          <a:ln>
            <a:noFill/>
          </a:ln>
          <a:effectLst>
            <a:softEdge rad="112500"/>
          </a:effectLst>
        </p:spPr>
      </p:pic>
    </p:spTree>
    <p:extLst>
      <p:ext uri="{BB962C8B-B14F-4D97-AF65-F5344CB8AC3E}">
        <p14:creationId xmlns:p14="http://schemas.microsoft.com/office/powerpoint/2010/main" val="770825004"/>
      </p:ext>
    </p:extLst>
  </p:cSld>
  <p:clrMapOvr>
    <a:masterClrMapping/>
  </p:clrMapOvr>
  <p:transition>
    <p:plu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5"/>
          <p:cNvSpPr>
            <a:spLocks noGrp="1"/>
          </p:cNvSpPr>
          <p:nvPr>
            <p:ph type="sldNum" sz="quarter" idx="12"/>
          </p:nvPr>
        </p:nvSpPr>
        <p:spPr/>
        <p:txBody>
          <a:bodyPr/>
          <a:lstStyle/>
          <a:p>
            <a:fld id="{F335E319-EF1F-41F8-A4B6-BE051997B5B7}" type="slidenum">
              <a:rPr lang="en-GB" altLang="en-US" sz="2400">
                <a:solidFill>
                  <a:prstClr val="black">
                    <a:tint val="75000"/>
                  </a:prstClr>
                </a:solidFill>
              </a:rPr>
              <a:pPr/>
              <a:t>28</a:t>
            </a:fld>
            <a:endParaRPr lang="en-GB" altLang="en-US" sz="2400">
              <a:solidFill>
                <a:prstClr val="black">
                  <a:tint val="75000"/>
                </a:prstClr>
              </a:solidFill>
            </a:endParaRPr>
          </a:p>
        </p:txBody>
      </p:sp>
      <p:sp>
        <p:nvSpPr>
          <p:cNvPr id="158722" name="Rectangle 2"/>
          <p:cNvSpPr>
            <a:spLocks noGrp="1" noChangeArrowheads="1"/>
          </p:cNvSpPr>
          <p:nvPr>
            <p:ph type="title"/>
          </p:nvPr>
        </p:nvSpPr>
        <p:spPr>
          <a:xfrm>
            <a:off x="438048" y="345138"/>
            <a:ext cx="5718128"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dirty="0">
                <a:effectLst>
                  <a:outerShdw blurRad="38100" dist="38100" dir="2700000" algn="tl">
                    <a:srgbClr val="000000">
                      <a:alpha val="43137"/>
                    </a:srgbClr>
                  </a:outerShdw>
                </a:effectLst>
                <a:ea typeface="+mn-ea"/>
                <a:cs typeface="+mn-cs"/>
              </a:rPr>
              <a:t>Ohm’s </a:t>
            </a:r>
            <a:r>
              <a:rPr lang="en-US" altLang="en-US" sz="3600" dirty="0" smtClean="0">
                <a:effectLst>
                  <a:outerShdw blurRad="38100" dist="38100" dir="2700000" algn="tl">
                    <a:srgbClr val="000000">
                      <a:alpha val="43137"/>
                    </a:srgbClr>
                  </a:outerShdw>
                </a:effectLst>
                <a:ea typeface="+mn-ea"/>
                <a:cs typeface="+mn-cs"/>
              </a:rPr>
              <a:t>Law</a:t>
            </a:r>
            <a:r>
              <a:rPr lang="tr-TR" altLang="en-US" sz="3600" dirty="0" smtClean="0">
                <a:effectLst>
                  <a:outerShdw blurRad="38100" dist="38100" dir="2700000" algn="tl">
                    <a:srgbClr val="000000">
                      <a:alpha val="43137"/>
                    </a:srgbClr>
                  </a:outerShdw>
                </a:effectLst>
                <a:ea typeface="+mn-ea"/>
                <a:cs typeface="+mn-cs"/>
              </a:rPr>
              <a:t> &amp; </a:t>
            </a:r>
            <a:r>
              <a:rPr lang="tr-TR" altLang="en-US" sz="3600" dirty="0" err="1" smtClean="0">
                <a:effectLst>
                  <a:outerShdw blurRad="38100" dist="38100" dir="2700000" algn="tl">
                    <a:srgbClr val="000000">
                      <a:alpha val="43137"/>
                    </a:srgbClr>
                  </a:outerShdw>
                </a:effectLst>
                <a:ea typeface="+mn-ea"/>
                <a:cs typeface="+mn-cs"/>
              </a:rPr>
              <a:t>Resistors</a:t>
            </a:r>
            <a:endParaRPr lang="en-US" altLang="en-US" sz="3600" dirty="0">
              <a:effectLst>
                <a:outerShdw blurRad="38100" dist="38100" dir="2700000" algn="tl">
                  <a:srgbClr val="000000">
                    <a:alpha val="43137"/>
                  </a:srgbClr>
                </a:outerShdw>
              </a:effectLst>
              <a:ea typeface="+mn-ea"/>
              <a:cs typeface="+mn-cs"/>
            </a:endParaRPr>
          </a:p>
        </p:txBody>
      </p:sp>
      <p:sp>
        <p:nvSpPr>
          <p:cNvPr id="158739" name="Text Box 19"/>
          <p:cNvSpPr txBox="1">
            <a:spLocks noChangeArrowheads="1"/>
          </p:cNvSpPr>
          <p:nvPr/>
        </p:nvSpPr>
        <p:spPr bwMode="auto">
          <a:xfrm>
            <a:off x="684213" y="4221163"/>
            <a:ext cx="7343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0000"/>
              </a:buClr>
              <a:buSzPct val="120000"/>
              <a:buFontTx/>
              <a:buChar char="•"/>
            </a:pPr>
            <a:r>
              <a:rPr lang="en-US" altLang="en-US" sz="2400" dirty="0">
                <a:solidFill>
                  <a:prstClr val="black"/>
                </a:solidFill>
                <a:latin typeface="Comic Sans MS" panose="030F0702030302020204" pitchFamily="66" charset="0"/>
              </a:rPr>
              <a:t> Assume that the wires are “perfect conductors”</a:t>
            </a:r>
            <a:endParaRPr lang="en-US" altLang="en-US" sz="2400" dirty="0">
              <a:solidFill>
                <a:srgbClr val="990000"/>
              </a:solidFill>
              <a:latin typeface="Comic Sans MS" panose="030F0702030302020204" pitchFamily="66" charset="0"/>
            </a:endParaRPr>
          </a:p>
        </p:txBody>
      </p:sp>
      <p:sp>
        <p:nvSpPr>
          <p:cNvPr id="158740" name="Text Box 20"/>
          <p:cNvSpPr txBox="1">
            <a:spLocks noChangeArrowheads="1"/>
          </p:cNvSpPr>
          <p:nvPr/>
        </p:nvSpPr>
        <p:spPr bwMode="auto">
          <a:xfrm>
            <a:off x="755650" y="4868863"/>
            <a:ext cx="67714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0000"/>
              </a:buClr>
              <a:buSzPct val="120000"/>
              <a:buFontTx/>
              <a:buChar char="•"/>
            </a:pPr>
            <a:r>
              <a:rPr lang="en-US" altLang="en-US" sz="2400">
                <a:solidFill>
                  <a:prstClr val="black"/>
                </a:solidFill>
                <a:latin typeface="Comic Sans MS" panose="030F0702030302020204" pitchFamily="66" charset="0"/>
              </a:rPr>
              <a:t> The unknown circuit element limits the flow </a:t>
            </a:r>
            <a:br>
              <a:rPr lang="en-US" altLang="en-US" sz="2400">
                <a:solidFill>
                  <a:prstClr val="black"/>
                </a:solidFill>
                <a:latin typeface="Comic Sans MS" panose="030F0702030302020204" pitchFamily="66" charset="0"/>
              </a:rPr>
            </a:br>
            <a:r>
              <a:rPr lang="en-US" altLang="en-US" sz="2400">
                <a:solidFill>
                  <a:prstClr val="black"/>
                </a:solidFill>
                <a:latin typeface="Comic Sans MS" panose="030F0702030302020204" pitchFamily="66" charset="0"/>
              </a:rPr>
              <a:t>  of current.</a:t>
            </a:r>
          </a:p>
        </p:txBody>
      </p:sp>
      <p:sp>
        <p:nvSpPr>
          <p:cNvPr id="158742" name="Text Box 22"/>
          <p:cNvSpPr txBox="1">
            <a:spLocks noChangeArrowheads="1"/>
          </p:cNvSpPr>
          <p:nvPr/>
        </p:nvSpPr>
        <p:spPr bwMode="auto">
          <a:xfrm>
            <a:off x="755650" y="5949950"/>
            <a:ext cx="6005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990000"/>
              </a:buClr>
              <a:buSzPct val="120000"/>
              <a:buFontTx/>
              <a:buChar char="•"/>
            </a:pPr>
            <a:r>
              <a:rPr lang="en-US" altLang="en-US" sz="2400" dirty="0">
                <a:solidFill>
                  <a:prstClr val="black"/>
                </a:solidFill>
                <a:latin typeface="Comic Sans MS" panose="030F0702030302020204" pitchFamily="66" charset="0"/>
              </a:rPr>
              <a:t> The resistive element has </a:t>
            </a:r>
            <a:r>
              <a:rPr lang="tr-TR" altLang="en-US" sz="2400" b="1" i="1" dirty="0" err="1" smtClean="0">
                <a:solidFill>
                  <a:srgbClr val="000099"/>
                </a:solidFill>
                <a:latin typeface="Comic Sans MS" panose="030F0702030302020204" pitchFamily="66" charset="0"/>
              </a:rPr>
              <a:t>resistance</a:t>
            </a:r>
            <a:r>
              <a:rPr lang="en-US" altLang="en-US" sz="2400" i="1" dirty="0" smtClean="0">
                <a:solidFill>
                  <a:prstClr val="black"/>
                </a:solidFill>
                <a:latin typeface="Comic Sans MS" panose="030F0702030302020204" pitchFamily="66" charset="0"/>
              </a:rPr>
              <a:t> </a:t>
            </a:r>
            <a:r>
              <a:rPr lang="tr-TR" altLang="en-US" sz="2400" i="1" dirty="0" smtClean="0">
                <a:solidFill>
                  <a:prstClr val="black"/>
                </a:solidFill>
                <a:latin typeface="Comic Sans MS" panose="030F0702030302020204" pitchFamily="66" charset="0"/>
              </a:rPr>
              <a:t>R</a:t>
            </a:r>
            <a:endParaRPr lang="en-US" altLang="en-US" sz="2400" b="1" dirty="0">
              <a:solidFill>
                <a:prstClr val="black"/>
              </a:solidFill>
              <a:latin typeface="Comic Sans MS" panose="030F0702030302020204" pitchFamily="66" charset="0"/>
            </a:endParaRPr>
          </a:p>
        </p:txBody>
      </p:sp>
      <p:sp>
        <p:nvSpPr>
          <p:cNvPr id="158754" name="Text Box 34"/>
          <p:cNvSpPr txBox="1">
            <a:spLocks noChangeArrowheads="1"/>
          </p:cNvSpPr>
          <p:nvPr/>
        </p:nvSpPr>
        <p:spPr bwMode="auto">
          <a:xfrm>
            <a:off x="879475" y="1568450"/>
            <a:ext cx="43123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prstClr val="black"/>
                </a:solidFill>
                <a:latin typeface="Comic Sans MS" panose="030F0702030302020204" pitchFamily="66" charset="0"/>
              </a:rPr>
              <a:t>Let us remind the Ohm’s Law</a:t>
            </a:r>
            <a:endParaRPr lang="en-GB" altLang="en-US" sz="2400" dirty="0">
              <a:solidFill>
                <a:prstClr val="black"/>
              </a:solidFill>
              <a:latin typeface="Comic Sans MS" panose="030F0702030302020204" pitchFamily="66" charset="0"/>
            </a:endParaRPr>
          </a:p>
        </p:txBody>
      </p:sp>
      <p:pic>
        <p:nvPicPr>
          <p:cNvPr id="158756" name="Picture 36" descr="oh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380288" y="188913"/>
            <a:ext cx="1362075" cy="2152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8758" name="Text Box 38"/>
          <p:cNvSpPr txBox="1">
            <a:spLocks noChangeArrowheads="1"/>
          </p:cNvSpPr>
          <p:nvPr/>
        </p:nvSpPr>
        <p:spPr bwMode="auto">
          <a:xfrm>
            <a:off x="7092950" y="2420938"/>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prstClr val="black"/>
                </a:solidFill>
                <a:latin typeface="Comic Sans MS" panose="030F0702030302020204" pitchFamily="66" charset="0"/>
              </a:rPr>
              <a:t>Georg Ohm</a:t>
            </a:r>
          </a:p>
        </p:txBody>
      </p:sp>
      <p:grpSp>
        <p:nvGrpSpPr>
          <p:cNvPr id="31" name="Group 34"/>
          <p:cNvGrpSpPr>
            <a:grpSpLocks/>
          </p:cNvGrpSpPr>
          <p:nvPr/>
        </p:nvGrpSpPr>
        <p:grpSpPr bwMode="auto">
          <a:xfrm>
            <a:off x="2383531" y="2192477"/>
            <a:ext cx="2598738" cy="1646238"/>
            <a:chOff x="1819" y="542"/>
            <a:chExt cx="1637" cy="1037"/>
          </a:xfrm>
        </p:grpSpPr>
        <p:grpSp>
          <p:nvGrpSpPr>
            <p:cNvPr id="32" name="Group 5"/>
            <p:cNvGrpSpPr>
              <a:grpSpLocks/>
            </p:cNvGrpSpPr>
            <p:nvPr/>
          </p:nvGrpSpPr>
          <p:grpSpPr bwMode="auto">
            <a:xfrm>
              <a:off x="2112" y="542"/>
              <a:ext cx="1098" cy="1037"/>
              <a:chOff x="2112" y="542"/>
              <a:chExt cx="1098" cy="1037"/>
            </a:xfrm>
          </p:grpSpPr>
          <p:grpSp>
            <p:nvGrpSpPr>
              <p:cNvPr id="37" name="Group 6"/>
              <p:cNvGrpSpPr>
                <a:grpSpLocks/>
              </p:cNvGrpSpPr>
              <p:nvPr/>
            </p:nvGrpSpPr>
            <p:grpSpPr bwMode="auto">
              <a:xfrm>
                <a:off x="2112" y="597"/>
                <a:ext cx="480" cy="960"/>
                <a:chOff x="528" y="1632"/>
                <a:chExt cx="480" cy="960"/>
              </a:xfrm>
            </p:grpSpPr>
            <p:sp>
              <p:nvSpPr>
                <p:cNvPr id="45" name="Text Box 7"/>
                <p:cNvSpPr txBox="1">
                  <a:spLocks noChangeArrowheads="1"/>
                </p:cNvSpPr>
                <p:nvPr/>
              </p:nvSpPr>
              <p:spPr bwMode="auto">
                <a:xfrm>
                  <a:off x="646" y="1871"/>
                  <a:ext cx="24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prstClr val="black"/>
                      </a:solidFill>
                    </a:rPr>
                    <a:t>+</a:t>
                  </a:r>
                </a:p>
              </p:txBody>
            </p:sp>
            <p:sp>
              <p:nvSpPr>
                <p:cNvPr id="46" name="Text Box 8"/>
                <p:cNvSpPr txBox="1">
                  <a:spLocks noChangeArrowheads="1"/>
                </p:cNvSpPr>
                <p:nvPr/>
              </p:nvSpPr>
              <p:spPr bwMode="auto">
                <a:xfrm>
                  <a:off x="654" y="1967"/>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prstClr val="black"/>
                      </a:solidFill>
                    </a:rPr>
                    <a:t>_</a:t>
                  </a:r>
                </a:p>
              </p:txBody>
            </p:sp>
            <p:grpSp>
              <p:nvGrpSpPr>
                <p:cNvPr id="47" name="Group 9"/>
                <p:cNvGrpSpPr>
                  <a:grpSpLocks/>
                </p:cNvGrpSpPr>
                <p:nvPr/>
              </p:nvGrpSpPr>
              <p:grpSpPr bwMode="auto">
                <a:xfrm>
                  <a:off x="528" y="1632"/>
                  <a:ext cx="480" cy="960"/>
                  <a:chOff x="528" y="1632"/>
                  <a:chExt cx="480" cy="960"/>
                </a:xfrm>
              </p:grpSpPr>
              <p:sp>
                <p:nvSpPr>
                  <p:cNvPr id="48" name="Oval 10"/>
                  <p:cNvSpPr>
                    <a:spLocks noChangeArrowheads="1"/>
                  </p:cNvSpPr>
                  <p:nvPr/>
                </p:nvSpPr>
                <p:spPr bwMode="auto">
                  <a:xfrm>
                    <a:off x="528" y="1888"/>
                    <a:ext cx="480" cy="448"/>
                  </a:xfrm>
                  <a:prstGeom prst="ellipse">
                    <a:avLst/>
                  </a:prstGeom>
                  <a:noFill/>
                  <a:ln w="381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grpSp>
                <p:nvGrpSpPr>
                  <p:cNvPr id="49" name="Group 11"/>
                  <p:cNvGrpSpPr>
                    <a:grpSpLocks/>
                  </p:cNvGrpSpPr>
                  <p:nvPr/>
                </p:nvGrpSpPr>
                <p:grpSpPr bwMode="auto">
                  <a:xfrm>
                    <a:off x="768" y="1632"/>
                    <a:ext cx="0" cy="960"/>
                    <a:chOff x="2856" y="1488"/>
                    <a:chExt cx="0" cy="1440"/>
                  </a:xfrm>
                </p:grpSpPr>
                <p:sp>
                  <p:nvSpPr>
                    <p:cNvPr id="50" name="Line 12"/>
                    <p:cNvSpPr>
                      <a:spLocks noChangeShapeType="1"/>
                    </p:cNvSpPr>
                    <p:nvPr/>
                  </p:nvSpPr>
                  <p:spPr bwMode="auto">
                    <a:xfrm flipV="1">
                      <a:off x="2856" y="1488"/>
                      <a:ext cx="0"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sp>
                  <p:nvSpPr>
                    <p:cNvPr id="51" name="Line 13"/>
                    <p:cNvSpPr>
                      <a:spLocks noChangeShapeType="1"/>
                    </p:cNvSpPr>
                    <p:nvPr/>
                  </p:nvSpPr>
                  <p:spPr bwMode="auto">
                    <a:xfrm flipV="1">
                      <a:off x="2856" y="2544"/>
                      <a:ext cx="0" cy="38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prstClr val="black"/>
                        </a:solidFill>
                      </a:endParaRPr>
                    </a:p>
                  </p:txBody>
                </p:sp>
              </p:grpSp>
            </p:grpSp>
          </p:grpSp>
          <p:sp>
            <p:nvSpPr>
              <p:cNvPr id="38" name="Line 14"/>
              <p:cNvSpPr>
                <a:spLocks noChangeShapeType="1"/>
              </p:cNvSpPr>
              <p:nvPr/>
            </p:nvSpPr>
            <p:spPr bwMode="auto">
              <a:xfrm>
                <a:off x="2352" y="597"/>
                <a:ext cx="72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39" name="Line 15"/>
              <p:cNvSpPr>
                <a:spLocks noChangeShapeType="1"/>
              </p:cNvSpPr>
              <p:nvPr/>
            </p:nvSpPr>
            <p:spPr bwMode="auto">
              <a:xfrm>
                <a:off x="2341" y="1531"/>
                <a:ext cx="72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40" name="Oval 16"/>
              <p:cNvSpPr>
                <a:spLocks noChangeArrowheads="1"/>
              </p:cNvSpPr>
              <p:nvPr/>
            </p:nvSpPr>
            <p:spPr bwMode="auto">
              <a:xfrm>
                <a:off x="3066" y="542"/>
                <a:ext cx="96" cy="96"/>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41" name="Oval 17"/>
              <p:cNvSpPr>
                <a:spLocks noChangeArrowheads="1"/>
              </p:cNvSpPr>
              <p:nvPr/>
            </p:nvSpPr>
            <p:spPr bwMode="auto">
              <a:xfrm>
                <a:off x="3066" y="1483"/>
                <a:ext cx="96" cy="96"/>
              </a:xfrm>
              <a:prstGeom prst="ellipse">
                <a:avLst/>
              </a:prstGeom>
              <a:solidFill>
                <a:schemeClr val="bg1"/>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42" name="Rectangle 18"/>
              <p:cNvSpPr>
                <a:spLocks noChangeArrowheads="1"/>
              </p:cNvSpPr>
              <p:nvPr/>
            </p:nvSpPr>
            <p:spPr bwMode="auto">
              <a:xfrm>
                <a:off x="3018" y="693"/>
                <a:ext cx="192" cy="720"/>
              </a:xfrm>
              <a:prstGeom prst="rect">
                <a:avLst/>
              </a:prstGeom>
              <a:gradFill rotWithShape="0">
                <a:gsLst>
                  <a:gs pos="0">
                    <a:schemeClr val="accent1">
                      <a:gamma/>
                      <a:shade val="33333"/>
                      <a:invGamma/>
                    </a:schemeClr>
                  </a:gs>
                  <a:gs pos="50000">
                    <a:schemeClr val="accent1"/>
                  </a:gs>
                  <a:gs pos="100000">
                    <a:schemeClr val="accent1">
                      <a:gamma/>
                      <a:shade val="33333"/>
                      <a:invGamma/>
                    </a:schemeClr>
                  </a:gs>
                </a:gsLst>
                <a:lin ang="0" scaled="1"/>
              </a:gra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43" name="Line 19"/>
              <p:cNvSpPr>
                <a:spLocks noChangeShapeType="1"/>
              </p:cNvSpPr>
              <p:nvPr/>
            </p:nvSpPr>
            <p:spPr bwMode="auto">
              <a:xfrm>
                <a:off x="3114" y="645"/>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44" name="Line 20"/>
              <p:cNvSpPr>
                <a:spLocks noChangeShapeType="1"/>
              </p:cNvSpPr>
              <p:nvPr/>
            </p:nvSpPr>
            <p:spPr bwMode="auto">
              <a:xfrm>
                <a:off x="3114" y="1413"/>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grpSp>
        <p:sp>
          <p:nvSpPr>
            <p:cNvPr id="33" name="AutoShape 21"/>
            <p:cNvSpPr>
              <a:spLocks noChangeArrowheads="1"/>
            </p:cNvSpPr>
            <p:nvPr/>
          </p:nvSpPr>
          <p:spPr bwMode="auto">
            <a:xfrm rot="5400000">
              <a:off x="3192" y="950"/>
              <a:ext cx="384" cy="144"/>
            </a:xfrm>
            <a:prstGeom prst="rightArrow">
              <a:avLst>
                <a:gd name="adj1" fmla="val 50000"/>
                <a:gd name="adj2" fmla="val 66667"/>
              </a:avLst>
            </a:prstGeom>
            <a:solidFill>
              <a:srgbClr val="FF00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34" name="Text Box 22"/>
            <p:cNvSpPr txBox="1">
              <a:spLocks noChangeArrowheads="1"/>
            </p:cNvSpPr>
            <p:nvPr/>
          </p:nvSpPr>
          <p:spPr bwMode="auto">
            <a:xfrm>
              <a:off x="1819" y="894"/>
              <a:ext cx="2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Clr>
                  <a:srgbClr val="990000"/>
                </a:buClr>
                <a:buSzPct val="120000"/>
              </a:pPr>
              <a:r>
                <a:rPr lang="en-US" altLang="en-US" sz="3200">
                  <a:solidFill>
                    <a:prstClr val="black"/>
                  </a:solidFill>
                </a:rPr>
                <a:t>V</a:t>
              </a:r>
            </a:p>
          </p:txBody>
        </p:sp>
      </p:grpSp>
      <p:sp>
        <p:nvSpPr>
          <p:cNvPr id="52" name="Text Box 5"/>
          <p:cNvSpPr txBox="1">
            <a:spLocks noChangeArrowheads="1"/>
          </p:cNvSpPr>
          <p:nvPr/>
        </p:nvSpPr>
        <p:spPr bwMode="auto">
          <a:xfrm>
            <a:off x="5026364" y="3120334"/>
            <a:ext cx="1905000" cy="8341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5000"/>
              </a:lnSpc>
              <a:buClr>
                <a:srgbClr val="990000"/>
              </a:buClr>
              <a:buSzPct val="120000"/>
            </a:pPr>
            <a:r>
              <a:rPr lang="en-US" altLang="en-US" sz="2800" b="1" i="1" dirty="0">
                <a:solidFill>
                  <a:srgbClr val="000066"/>
                </a:solidFill>
                <a:latin typeface="Comic Sans MS" panose="030F0702030302020204" pitchFamily="66" charset="0"/>
              </a:rPr>
              <a:t>       </a:t>
            </a:r>
            <a:r>
              <a:rPr lang="en-US" altLang="en-US" sz="2800" b="1" i="1" dirty="0" smtClean="0">
                <a:solidFill>
                  <a:srgbClr val="000066"/>
                </a:solidFill>
                <a:latin typeface="Comic Sans MS" panose="030F0702030302020204" pitchFamily="66" charset="0"/>
              </a:rPr>
              <a:t>V</a:t>
            </a:r>
            <a:endParaRPr lang="en-US" altLang="en-US" sz="2800" b="1" i="1" dirty="0">
              <a:solidFill>
                <a:srgbClr val="000066"/>
              </a:solidFill>
              <a:latin typeface="Comic Sans MS" panose="030F0702030302020204" pitchFamily="66" charset="0"/>
            </a:endParaRPr>
          </a:p>
          <a:p>
            <a:pPr>
              <a:lnSpc>
                <a:spcPct val="55000"/>
              </a:lnSpc>
              <a:buClr>
                <a:srgbClr val="990000"/>
              </a:buClr>
              <a:buSzPct val="120000"/>
            </a:pPr>
            <a:r>
              <a:rPr lang="en-US" altLang="en-US" sz="2800" b="1" i="1" dirty="0">
                <a:solidFill>
                  <a:srgbClr val="000066"/>
                </a:solidFill>
                <a:latin typeface="Comic Sans MS" panose="030F0702030302020204" pitchFamily="66" charset="0"/>
              </a:rPr>
              <a:t>R =  ——</a:t>
            </a:r>
          </a:p>
          <a:p>
            <a:pPr>
              <a:lnSpc>
                <a:spcPct val="55000"/>
              </a:lnSpc>
              <a:buClr>
                <a:srgbClr val="990000"/>
              </a:buClr>
              <a:buSzPct val="120000"/>
            </a:pPr>
            <a:r>
              <a:rPr lang="en-US" altLang="en-US" sz="2800" b="1" i="1" dirty="0">
                <a:solidFill>
                  <a:srgbClr val="000066"/>
                </a:solidFill>
                <a:latin typeface="Comic Sans MS" panose="030F0702030302020204" pitchFamily="66" charset="0"/>
              </a:rPr>
              <a:t>       </a:t>
            </a:r>
            <a:r>
              <a:rPr lang="en-US" altLang="en-US" sz="2800" b="1" i="1" dirty="0" smtClean="0">
                <a:solidFill>
                  <a:srgbClr val="000066"/>
                </a:solidFill>
                <a:latin typeface="Comic Sans MS" panose="030F0702030302020204" pitchFamily="66" charset="0"/>
              </a:rPr>
              <a:t>I </a:t>
            </a:r>
            <a:endParaRPr lang="en-US" altLang="en-US" sz="2800" b="1" i="1" dirty="0">
              <a:solidFill>
                <a:srgbClr val="000066"/>
              </a:solidFill>
              <a:latin typeface="Comic Sans MS" panose="030F0702030302020204" pitchFamily="66" charset="0"/>
            </a:endParaRPr>
          </a:p>
        </p:txBody>
      </p:sp>
      <p:sp>
        <p:nvSpPr>
          <p:cNvPr id="53" name="Text Box 3"/>
          <p:cNvSpPr txBox="1">
            <a:spLocks noChangeArrowheads="1"/>
          </p:cNvSpPr>
          <p:nvPr/>
        </p:nvSpPr>
        <p:spPr bwMode="auto">
          <a:xfrm>
            <a:off x="5121274" y="2120338"/>
            <a:ext cx="1905000" cy="8341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55000"/>
              </a:lnSpc>
              <a:buClr>
                <a:srgbClr val="990000"/>
              </a:buClr>
              <a:buSzPct val="120000"/>
            </a:pPr>
            <a:r>
              <a:rPr lang="en-US" altLang="en-US" sz="2800" b="1" i="1" dirty="0">
                <a:solidFill>
                  <a:srgbClr val="000066"/>
                </a:solidFill>
                <a:latin typeface="Comic Sans MS" panose="030F0702030302020204" pitchFamily="66" charset="0"/>
              </a:rPr>
              <a:t>       V</a:t>
            </a:r>
          </a:p>
          <a:p>
            <a:pPr>
              <a:lnSpc>
                <a:spcPct val="55000"/>
              </a:lnSpc>
              <a:buClr>
                <a:srgbClr val="990000"/>
              </a:buClr>
              <a:buSzPct val="120000"/>
            </a:pPr>
            <a:r>
              <a:rPr lang="en-US" altLang="en-US" sz="2800" b="1" i="1" dirty="0">
                <a:solidFill>
                  <a:srgbClr val="000066"/>
                </a:solidFill>
                <a:latin typeface="Comic Sans MS" panose="030F0702030302020204" pitchFamily="66" charset="0"/>
              </a:rPr>
              <a:t>I = </a:t>
            </a:r>
            <a:r>
              <a:rPr lang="en-US" altLang="en-US" sz="2800" b="1" i="1" dirty="0" smtClean="0">
                <a:solidFill>
                  <a:srgbClr val="000066"/>
                </a:solidFill>
                <a:latin typeface="Comic Sans MS" panose="030F0702030302020204" pitchFamily="66" charset="0"/>
              </a:rPr>
              <a:t> ——</a:t>
            </a:r>
          </a:p>
          <a:p>
            <a:pPr>
              <a:lnSpc>
                <a:spcPct val="55000"/>
              </a:lnSpc>
              <a:buClr>
                <a:srgbClr val="990000"/>
              </a:buClr>
              <a:buSzPct val="120000"/>
            </a:pPr>
            <a:r>
              <a:rPr lang="en-US" altLang="en-US" sz="2800" b="1" i="1" dirty="0" smtClean="0">
                <a:solidFill>
                  <a:srgbClr val="000066"/>
                </a:solidFill>
                <a:latin typeface="Comic Sans MS" panose="030F0702030302020204" pitchFamily="66" charset="0"/>
              </a:rPr>
              <a:t>       R </a:t>
            </a:r>
            <a:endParaRPr lang="en-US" altLang="en-US" sz="2800" b="1" i="1" dirty="0">
              <a:solidFill>
                <a:srgbClr val="000066"/>
              </a:solidFill>
              <a:latin typeface="Comic Sans MS" panose="030F0702030302020204" pitchFamily="66" charset="0"/>
            </a:endParaRPr>
          </a:p>
        </p:txBody>
      </p:sp>
    </p:spTree>
    <p:custDataLst>
      <p:tags r:id="rId1"/>
    </p:custDataLst>
    <p:extLst>
      <p:ext uri="{BB962C8B-B14F-4D97-AF65-F5344CB8AC3E}">
        <p14:creationId xmlns:p14="http://schemas.microsoft.com/office/powerpoint/2010/main" val="3117001770"/>
      </p:ext>
    </p:extLst>
  </p:cSld>
  <p:clrMapOvr>
    <a:masterClrMapping/>
  </p:clrMapOvr>
  <p:transition advTm="56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39">
                                            <p:txEl>
                                              <p:pRg st="0" end="0"/>
                                            </p:txEl>
                                          </p:spTgt>
                                        </p:tgtEl>
                                        <p:attrNameLst>
                                          <p:attrName>style.visibility</p:attrName>
                                        </p:attrNameLst>
                                      </p:cBhvr>
                                      <p:to>
                                        <p:strVal val="visible"/>
                                      </p:to>
                                    </p:set>
                                    <p:animEffect transition="in" filter="wipe(left)">
                                      <p:cBhvr>
                                        <p:cTn id="7" dur="500"/>
                                        <p:tgtEl>
                                          <p:spTgt spid="158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40">
                                            <p:txEl>
                                              <p:pRg st="0" end="0"/>
                                            </p:txEl>
                                          </p:spTgt>
                                        </p:tgtEl>
                                        <p:attrNameLst>
                                          <p:attrName>style.visibility</p:attrName>
                                        </p:attrNameLst>
                                      </p:cBhvr>
                                      <p:to>
                                        <p:strVal val="visible"/>
                                      </p:to>
                                    </p:set>
                                    <p:animEffect transition="in" filter="wipe(left)">
                                      <p:cBhvr>
                                        <p:cTn id="12" dur="500"/>
                                        <p:tgtEl>
                                          <p:spTgt spid="15874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8742">
                                            <p:txEl>
                                              <p:pRg st="0" end="0"/>
                                            </p:txEl>
                                          </p:spTgt>
                                        </p:tgtEl>
                                        <p:attrNameLst>
                                          <p:attrName>style.visibility</p:attrName>
                                        </p:attrNameLst>
                                      </p:cBhvr>
                                      <p:to>
                                        <p:strVal val="visible"/>
                                      </p:to>
                                    </p:set>
                                    <p:animEffect transition="in" filter="wipe(left)">
                                      <p:cBhvr>
                                        <p:cTn id="17" dur="500"/>
                                        <p:tgtEl>
                                          <p:spTgt spid="1587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9" grpId="0" build="p" autoUpdateAnimBg="0" advAuto="0"/>
      <p:bldP spid="158740" grpId="0" build="p" autoUpdateAnimBg="0" advAuto="0"/>
      <p:bldP spid="158742" grpId="0" build="p"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457200" y="274638"/>
            <a:ext cx="2530624" cy="778098"/>
          </a:xfrm>
        </p:spPr>
        <p:txBody>
          <a:bodyPr>
            <a:normAutofit/>
          </a:bodyPr>
          <a:lstStyle/>
          <a:p>
            <a:pPr algn="l"/>
            <a:r>
              <a:rPr lang="en-US" altLang="tr-TR" sz="3600" dirty="0" smtClean="0"/>
              <a:t>Ohm’s Law</a:t>
            </a:r>
          </a:p>
        </p:txBody>
      </p:sp>
      <p:sp>
        <p:nvSpPr>
          <p:cNvPr id="2052" name="Content Placeholder 2"/>
          <p:cNvSpPr>
            <a:spLocks noGrp="1"/>
          </p:cNvSpPr>
          <p:nvPr>
            <p:ph idx="1"/>
          </p:nvPr>
        </p:nvSpPr>
        <p:spPr>
          <a:xfrm>
            <a:off x="539552" y="1124744"/>
            <a:ext cx="8229600" cy="1008112"/>
          </a:xfrm>
        </p:spPr>
        <p:txBody>
          <a:bodyPr>
            <a:normAutofit/>
          </a:bodyPr>
          <a:lstStyle/>
          <a:p>
            <a:pPr marL="0" indent="0">
              <a:buFont typeface="Wingdings 2" panose="05020102010507070707" pitchFamily="18" charset="2"/>
              <a:buNone/>
            </a:pPr>
            <a:r>
              <a:rPr lang="en-US" altLang="tr-TR" sz="2400" dirty="0" smtClean="0"/>
              <a:t>Voltage drop across a resistor is proportional to the current flowing through the resistor</a:t>
            </a:r>
          </a:p>
        </p:txBody>
      </p:sp>
      <p:graphicFrame>
        <p:nvGraphicFramePr>
          <p:cNvPr id="2050" name="Object 2"/>
          <p:cNvGraphicFramePr>
            <a:graphicFrameLocks noChangeAspect="1"/>
          </p:cNvGraphicFramePr>
          <p:nvPr>
            <p:custDataLst>
              <p:tags r:id="rId3"/>
            </p:custDataLst>
            <p:extLst>
              <p:ext uri="{D42A27DB-BD31-4B8C-83A1-F6EECF244321}">
                <p14:modId xmlns:p14="http://schemas.microsoft.com/office/powerpoint/2010/main" val="4184823528"/>
              </p:ext>
            </p:extLst>
          </p:nvPr>
        </p:nvGraphicFramePr>
        <p:xfrm>
          <a:off x="564064" y="2060848"/>
          <a:ext cx="1981200" cy="839788"/>
        </p:xfrm>
        <a:graphic>
          <a:graphicData uri="http://schemas.openxmlformats.org/presentationml/2006/ole">
            <mc:AlternateContent xmlns:mc="http://schemas.openxmlformats.org/markup-compatibility/2006">
              <mc:Choice xmlns:v="urn:schemas-microsoft-com:vml" Requires="v">
                <p:oleObj spid="_x0000_s22552" name="Equation" r:id="rId5" imgW="419040" imgH="177480" progId="Equation.3">
                  <p:embed/>
                </p:oleObj>
              </mc:Choice>
              <mc:Fallback>
                <p:oleObj name="Equation" r:id="rId5" imgW="419040" imgH="177480" progId="Equation.3">
                  <p:embed/>
                  <p:pic>
                    <p:nvPicPr>
                      <p:cNvPr id="20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64" y="2060848"/>
                        <a:ext cx="19812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83568" y="3809093"/>
            <a:ext cx="1342516" cy="2048198"/>
          </a:xfrm>
          <a:prstGeom prst="rect">
            <a:avLst/>
          </a:prstGeom>
        </p:spPr>
      </p:pic>
      <p:sp>
        <p:nvSpPr>
          <p:cNvPr id="7" name="Content Placeholder 4"/>
          <p:cNvSpPr txBox="1">
            <a:spLocks/>
          </p:cNvSpPr>
          <p:nvPr/>
        </p:nvSpPr>
        <p:spPr>
          <a:xfrm>
            <a:off x="2342898" y="3717032"/>
            <a:ext cx="6426254" cy="2832620"/>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74320" indent="-274320" fontAlgn="auto">
              <a:spcAft>
                <a:spcPts val="0"/>
              </a:spcAft>
              <a:buClr>
                <a:schemeClr val="accent3"/>
              </a:buClr>
              <a:buFont typeface="Wingdings 2"/>
              <a:buNone/>
              <a:defRPr/>
            </a:pPr>
            <a:r>
              <a:rPr lang="en-US" sz="2000" dirty="0" smtClean="0"/>
              <a:t>	If the resistor is a perfect conductor (or a short circuit)</a:t>
            </a:r>
          </a:p>
          <a:p>
            <a:pPr marL="274320" indent="-274320" fontAlgn="auto">
              <a:spcAft>
                <a:spcPts val="0"/>
              </a:spcAft>
              <a:buClr>
                <a:schemeClr val="accent3"/>
              </a:buClr>
              <a:buFont typeface="Wingdings 2"/>
              <a:buNone/>
              <a:defRPr/>
            </a:pPr>
            <a:r>
              <a:rPr lang="en-US" sz="2000" dirty="0" smtClean="0"/>
              <a:t>	R = </a:t>
            </a:r>
            <a:r>
              <a:rPr lang="en-US" sz="2000" dirty="0" smtClean="0">
                <a:cs typeface="Arial" pitchFamily="34" charset="0"/>
              </a:rPr>
              <a:t>0 </a:t>
            </a:r>
            <a:r>
              <a:rPr lang="tr-TR" sz="2000" dirty="0" err="1" smtClean="0">
                <a:cs typeface="Arial" pitchFamily="34" charset="0"/>
              </a:rPr>
              <a:t>ohm</a:t>
            </a:r>
            <a:r>
              <a:rPr lang="en-US" sz="2000" dirty="0" smtClean="0"/>
              <a:t>,  then</a:t>
            </a:r>
          </a:p>
          <a:p>
            <a:pPr marL="274320" indent="-274320" fontAlgn="auto">
              <a:spcAft>
                <a:spcPts val="0"/>
              </a:spcAft>
              <a:buClr>
                <a:schemeClr val="accent3"/>
              </a:buClr>
              <a:buFont typeface="Wingdings 2"/>
              <a:buNone/>
              <a:defRPr/>
            </a:pPr>
            <a:r>
              <a:rPr lang="en-US" sz="2000" dirty="0" smtClean="0"/>
              <a:t>	</a:t>
            </a:r>
          </a:p>
          <a:p>
            <a:pPr marL="274320" indent="-274320" fontAlgn="auto">
              <a:spcAft>
                <a:spcPts val="0"/>
              </a:spcAft>
              <a:buClr>
                <a:schemeClr val="accent3"/>
              </a:buClr>
              <a:buFont typeface="Wingdings 2"/>
              <a:buNone/>
              <a:defRPr/>
            </a:pPr>
            <a:r>
              <a:rPr lang="en-US" sz="2000" dirty="0" smtClean="0"/>
              <a:t>     v = </a:t>
            </a:r>
            <a:r>
              <a:rPr lang="en-US" sz="2000" dirty="0" err="1" smtClean="0"/>
              <a:t>iR</a:t>
            </a:r>
            <a:r>
              <a:rPr lang="en-US" sz="2000" dirty="0" smtClean="0"/>
              <a:t> = </a:t>
            </a:r>
            <a:r>
              <a:rPr lang="en-US" sz="2000" dirty="0" smtClean="0">
                <a:cs typeface="Arial" pitchFamily="34" charset="0"/>
              </a:rPr>
              <a:t>0 V</a:t>
            </a:r>
          </a:p>
          <a:p>
            <a:pPr marL="274320" indent="-274320" algn="ctr" fontAlgn="auto">
              <a:spcAft>
                <a:spcPts val="0"/>
              </a:spcAft>
              <a:buClr>
                <a:schemeClr val="accent3"/>
              </a:buClr>
              <a:buFont typeface="Wingdings 2"/>
              <a:buNone/>
              <a:defRPr/>
            </a:pPr>
            <a:endParaRPr lang="en-US" sz="2000" dirty="0" smtClean="0"/>
          </a:p>
          <a:p>
            <a:pPr marL="274320" indent="-274320" fontAlgn="auto">
              <a:spcAft>
                <a:spcPts val="0"/>
              </a:spcAft>
              <a:buClr>
                <a:schemeClr val="accent3"/>
              </a:buClr>
              <a:buFont typeface="Wingdings 2"/>
              <a:buNone/>
              <a:defRPr/>
            </a:pPr>
            <a:r>
              <a:rPr lang="en-US" sz="2000" dirty="0" smtClean="0"/>
              <a:t>	no matter how much current is flowing through the resistor</a:t>
            </a:r>
          </a:p>
        </p:txBody>
      </p:sp>
    </p:spTree>
    <p:custDataLst>
      <p:tags r:id="rId2"/>
    </p:custDataLst>
    <p:extLst>
      <p:ext uri="{BB962C8B-B14F-4D97-AF65-F5344CB8AC3E}">
        <p14:creationId xmlns:p14="http://schemas.microsoft.com/office/powerpoint/2010/main" val="861412245"/>
      </p:ext>
    </p:extLst>
  </p:cSld>
  <p:clrMapOvr>
    <a:masterClrMapping/>
  </p:clrMapOvr>
  <p:transition>
    <p:plu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descr="Rectangle: Click to edit Master text styles&#10;Second level&#10;Third level&#10;Fourth level&#10;Fifth level"/>
          <p:cNvSpPr>
            <a:spLocks noGrp="1" noChangeArrowheads="1"/>
          </p:cNvSpPr>
          <p:nvPr>
            <p:ph type="body" idx="1"/>
          </p:nvPr>
        </p:nvSpPr>
        <p:spPr>
          <a:xfrm>
            <a:off x="663575" y="1124744"/>
            <a:ext cx="7772400" cy="5472608"/>
          </a:xfrm>
        </p:spPr>
        <p:txBody>
          <a:bodyPr>
            <a:noAutofit/>
          </a:bodyPr>
          <a:lstStyle/>
          <a:p>
            <a:pPr marL="609600" indent="-609600" eaLnBrk="1" hangingPunct="1">
              <a:lnSpc>
                <a:spcPct val="80000"/>
              </a:lnSpc>
              <a:buSzTx/>
              <a:buFont typeface="Wingdings" panose="05000000000000000000" pitchFamily="2" charset="2"/>
              <a:buChar char="Ø"/>
              <a:defRPr/>
            </a:pPr>
            <a:r>
              <a:rPr lang="en-US" altLang="en-US" sz="2200" dirty="0">
                <a:effectLst>
                  <a:outerShdw blurRad="38100" dist="38100" dir="2700000" algn="tl">
                    <a:srgbClr val="C0C0C0"/>
                  </a:outerShdw>
                </a:effectLst>
              </a:rPr>
              <a:t>Introduction </a:t>
            </a:r>
          </a:p>
          <a:p>
            <a:pPr marL="609600" indent="-609600">
              <a:lnSpc>
                <a:spcPct val="150000"/>
              </a:lnSpc>
              <a:buFont typeface="Wingdings" panose="05000000000000000000" pitchFamily="2" charset="2"/>
              <a:buChar char="Ø"/>
              <a:defRPr/>
            </a:pPr>
            <a:r>
              <a:rPr lang="tr-TR" sz="2200" dirty="0" smtClean="0">
                <a:effectLst>
                  <a:outerShdw blurRad="38100" dist="38100" dir="2700000" algn="tl">
                    <a:srgbClr val="C0C0C0"/>
                  </a:outerShdw>
                </a:effectLst>
              </a:rPr>
              <a:t>S</a:t>
            </a:r>
            <a:r>
              <a:rPr lang="en-US" sz="2200" dirty="0" err="1">
                <a:effectLst>
                  <a:outerShdw blurRad="38100" dist="38100" dir="2700000" algn="tl">
                    <a:srgbClr val="C0C0C0"/>
                  </a:outerShdw>
                </a:effectLst>
              </a:rPr>
              <a:t>emiconductors</a:t>
            </a:r>
            <a:r>
              <a:rPr lang="tr-TR" sz="2200" dirty="0">
                <a:effectLst>
                  <a:outerShdw blurRad="38100" dist="38100" dir="2700000" algn="tl">
                    <a:srgbClr val="C0C0C0"/>
                  </a:outerShdw>
                </a:effectLst>
              </a:rPr>
              <a:t> &amp;</a:t>
            </a:r>
            <a:r>
              <a:rPr lang="en-US" sz="2200" dirty="0">
                <a:effectLst>
                  <a:outerShdw blurRad="38100" dist="38100" dir="2700000" algn="tl">
                    <a:srgbClr val="C0C0C0"/>
                  </a:outerShdw>
                </a:effectLst>
              </a:rPr>
              <a:t> </a:t>
            </a:r>
            <a:r>
              <a:rPr lang="tr-TR" sz="2200" dirty="0">
                <a:effectLst>
                  <a:outerShdw blurRad="38100" dist="38100" dir="2700000" algn="tl">
                    <a:srgbClr val="C0C0C0"/>
                  </a:outerShdw>
                </a:effectLst>
              </a:rPr>
              <a:t>D</a:t>
            </a:r>
            <a:r>
              <a:rPr lang="en-US" sz="2200" dirty="0" err="1">
                <a:effectLst>
                  <a:outerShdw blurRad="38100" dist="38100" dir="2700000" algn="tl">
                    <a:srgbClr val="C0C0C0"/>
                  </a:outerShdw>
                </a:effectLst>
              </a:rPr>
              <a:t>oping</a:t>
            </a:r>
            <a:r>
              <a:rPr lang="en-US" sz="2200" dirty="0">
                <a:effectLst>
                  <a:outerShdw blurRad="38100" dist="38100" dir="2700000" algn="tl">
                    <a:srgbClr val="C0C0C0"/>
                  </a:outerShdw>
                </a:effectLst>
              </a:rPr>
              <a:t>,</a:t>
            </a:r>
            <a:r>
              <a:rPr lang="tr-TR" sz="2200" dirty="0">
                <a:effectLst>
                  <a:outerShdw blurRad="38100" dist="38100" dir="2700000" algn="tl">
                    <a:srgbClr val="C0C0C0"/>
                  </a:outerShdw>
                </a:effectLst>
              </a:rPr>
              <a:t> Basics of </a:t>
            </a:r>
            <a:r>
              <a:rPr lang="tr-TR" sz="2200" dirty="0" err="1">
                <a:effectLst>
                  <a:outerShdw blurRad="38100" dist="38100" dir="2700000" algn="tl">
                    <a:srgbClr val="C0C0C0"/>
                  </a:outerShdw>
                </a:effectLst>
              </a:rPr>
              <a:t>pn</a:t>
            </a:r>
            <a:r>
              <a:rPr lang="tr-TR" sz="2200" dirty="0">
                <a:effectLst>
                  <a:outerShdw blurRad="38100" dist="38100" dir="2700000" algn="tl">
                    <a:srgbClr val="C0C0C0"/>
                  </a:outerShdw>
                </a:effectLst>
              </a:rPr>
              <a:t> </a:t>
            </a:r>
            <a:r>
              <a:rPr lang="tr-TR" sz="2200" dirty="0" err="1">
                <a:effectLst>
                  <a:outerShdw blurRad="38100" dist="38100" dir="2700000" algn="tl">
                    <a:srgbClr val="C0C0C0"/>
                  </a:outerShdw>
                </a:effectLst>
              </a:rPr>
              <a:t>junction</a:t>
            </a:r>
            <a:endParaRPr lang="tr-TR" altLang="en-US" sz="2200" dirty="0">
              <a:effectLst>
                <a:outerShdw blurRad="38100" dist="38100" dir="2700000" algn="tl">
                  <a:srgbClr val="C0C0C0"/>
                </a:outerShdw>
              </a:effectLst>
            </a:endParaRPr>
          </a:p>
          <a:p>
            <a:pPr marL="609600" indent="-609600">
              <a:lnSpc>
                <a:spcPct val="150000"/>
              </a:lnSpc>
              <a:buFont typeface="Wingdings" panose="05000000000000000000" pitchFamily="2" charset="2"/>
              <a:buChar char="Ø"/>
              <a:defRPr/>
            </a:pPr>
            <a:r>
              <a:rPr lang="tr-TR" altLang="en-US" sz="2200" dirty="0" err="1" smtClean="0">
                <a:effectLst>
                  <a:outerShdw blurRad="38100" dist="38100" dir="2700000" algn="tl">
                    <a:srgbClr val="C0C0C0"/>
                  </a:outerShdw>
                </a:effectLst>
              </a:rPr>
              <a:t>Diodes</a:t>
            </a:r>
            <a:endParaRPr lang="tr-TR" altLang="en-US" sz="2200" dirty="0" smtClean="0">
              <a:effectLst>
                <a:outerShdw blurRad="38100" dist="38100" dir="2700000" algn="tl">
                  <a:srgbClr val="C0C0C0"/>
                </a:outerShdw>
              </a:effectLst>
            </a:endParaRPr>
          </a:p>
          <a:p>
            <a:pPr marL="609600" indent="-609600">
              <a:lnSpc>
                <a:spcPct val="150000"/>
              </a:lnSpc>
              <a:buFont typeface="Wingdings" panose="05000000000000000000" pitchFamily="2" charset="2"/>
              <a:buChar char="Ø"/>
              <a:defRPr/>
            </a:pPr>
            <a:r>
              <a:rPr lang="tr-TR" altLang="en-US" sz="2200" dirty="0" smtClean="0">
                <a:effectLst>
                  <a:outerShdw blurRad="38100" dist="38100" dir="2700000" algn="tl">
                    <a:srgbClr val="C0C0C0"/>
                  </a:outerShdw>
                </a:effectLst>
              </a:rPr>
              <a:t>BJT </a:t>
            </a:r>
            <a:r>
              <a:rPr lang="en-US" altLang="en-US" sz="2200" dirty="0" smtClean="0">
                <a:effectLst>
                  <a:outerShdw blurRad="38100" dist="38100" dir="2700000" algn="tl">
                    <a:srgbClr val="C0C0C0"/>
                  </a:outerShdw>
                </a:effectLst>
              </a:rPr>
              <a:t>Transistors</a:t>
            </a:r>
            <a:r>
              <a:rPr lang="tr-TR" altLang="en-US" sz="2200" dirty="0" smtClean="0">
                <a:effectLst>
                  <a:outerShdw blurRad="38100" dist="38100" dir="2700000" algn="tl">
                    <a:srgbClr val="C0C0C0"/>
                  </a:outerShdw>
                </a:effectLst>
              </a:rPr>
              <a:t> </a:t>
            </a:r>
            <a:r>
              <a:rPr lang="en-US" altLang="en-US" sz="2200" dirty="0" smtClean="0">
                <a:effectLst>
                  <a:outerShdw blurRad="38100" dist="38100" dir="2700000" algn="tl">
                    <a:srgbClr val="C0C0C0"/>
                  </a:outerShdw>
                </a:effectLst>
              </a:rPr>
              <a:t> </a:t>
            </a:r>
            <a:endParaRPr lang="en-US" altLang="en-US" sz="2200" dirty="0">
              <a:effectLst>
                <a:outerShdw blurRad="38100" dist="38100" dir="2700000" algn="tl">
                  <a:srgbClr val="C0C0C0"/>
                </a:outerShdw>
              </a:effectLst>
            </a:endParaRPr>
          </a:p>
          <a:p>
            <a:pPr marL="609600" indent="-609600">
              <a:lnSpc>
                <a:spcPct val="150000"/>
              </a:lnSpc>
              <a:buFont typeface="Wingdings" panose="05000000000000000000" pitchFamily="2" charset="2"/>
              <a:buChar char="Ø"/>
              <a:defRPr/>
            </a:pPr>
            <a:r>
              <a:rPr lang="en-US" altLang="en-US" sz="2200" dirty="0" smtClean="0">
                <a:effectLst>
                  <a:outerShdw blurRad="38100" dist="38100" dir="2700000" algn="tl">
                    <a:srgbClr val="C0C0C0"/>
                  </a:outerShdw>
                </a:effectLst>
              </a:rPr>
              <a:t>MOSFET</a:t>
            </a:r>
            <a:r>
              <a:rPr lang="tr-TR" altLang="en-US" sz="2200" dirty="0" smtClean="0">
                <a:effectLst>
                  <a:outerShdw blurRad="38100" dist="38100" dir="2700000" algn="tl">
                    <a:srgbClr val="C0C0C0"/>
                  </a:outerShdw>
                </a:effectLst>
              </a:rPr>
              <a:t> </a:t>
            </a:r>
            <a:r>
              <a:rPr lang="en-US" altLang="en-US" sz="2200" dirty="0" smtClean="0">
                <a:effectLst>
                  <a:outerShdw blurRad="38100" dist="38100" dir="2700000" algn="tl">
                    <a:srgbClr val="C0C0C0"/>
                  </a:outerShdw>
                </a:effectLst>
              </a:rPr>
              <a:t>Transistors </a:t>
            </a:r>
          </a:p>
          <a:p>
            <a:pPr marL="609600" indent="-609600" eaLnBrk="1" hangingPunct="1">
              <a:lnSpc>
                <a:spcPct val="150000"/>
              </a:lnSpc>
              <a:buSzTx/>
              <a:buFont typeface="Wingdings" panose="05000000000000000000" pitchFamily="2" charset="2"/>
              <a:buChar char="Ø"/>
              <a:defRPr/>
            </a:pPr>
            <a:r>
              <a:rPr lang="tr-TR" altLang="en-US" sz="2200" dirty="0" err="1" smtClean="0">
                <a:effectLst>
                  <a:outerShdw blurRad="38100" dist="38100" dir="2700000" algn="tl">
                    <a:srgbClr val="C0C0C0"/>
                  </a:outerShdw>
                </a:effectLst>
              </a:rPr>
              <a:t>Operational</a:t>
            </a:r>
            <a:r>
              <a:rPr lang="tr-TR" altLang="en-US" sz="2200" dirty="0" smtClean="0">
                <a:effectLst>
                  <a:outerShdw blurRad="38100" dist="38100" dir="2700000" algn="tl">
                    <a:srgbClr val="C0C0C0"/>
                  </a:outerShdw>
                </a:effectLst>
              </a:rPr>
              <a:t> </a:t>
            </a:r>
            <a:r>
              <a:rPr lang="en-US" altLang="en-US" sz="2200" dirty="0" smtClean="0">
                <a:effectLst>
                  <a:outerShdw blurRad="38100" dist="38100" dir="2700000" algn="tl">
                    <a:srgbClr val="C0C0C0"/>
                  </a:outerShdw>
                </a:effectLst>
              </a:rPr>
              <a:t>Amplifiers</a:t>
            </a:r>
            <a:endParaRPr lang="en-GB" altLang="en-US" sz="2200" dirty="0" smtClean="0">
              <a:effectLst>
                <a:outerShdw blurRad="38100" dist="38100" dir="2700000" algn="tl">
                  <a:srgbClr val="C0C0C0"/>
                </a:outerShdw>
              </a:effectLst>
            </a:endParaRPr>
          </a:p>
        </p:txBody>
      </p:sp>
      <p:sp>
        <p:nvSpPr>
          <p:cNvPr id="7" name="Text Box 4"/>
          <p:cNvSpPr txBox="1">
            <a:spLocks noChangeArrowheads="1"/>
          </p:cNvSpPr>
          <p:nvPr/>
        </p:nvSpPr>
        <p:spPr bwMode="auto">
          <a:xfrm>
            <a:off x="663575" y="273050"/>
            <a:ext cx="7205819" cy="646331"/>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Introduction to </a:t>
            </a:r>
            <a:r>
              <a:rPr lang="en-US" altLang="en-US" dirty="0" err="1" smtClean="0">
                <a:solidFill>
                  <a:prstClr val="black"/>
                </a:solidFill>
              </a:rPr>
              <a:t>Electr</a:t>
            </a:r>
            <a:r>
              <a:rPr lang="tr-TR" altLang="en-US" dirty="0" smtClean="0">
                <a:solidFill>
                  <a:prstClr val="black"/>
                </a:solidFill>
              </a:rPr>
              <a:t>on</a:t>
            </a:r>
            <a:r>
              <a:rPr lang="en-US" altLang="en-US" dirty="0" err="1" smtClean="0">
                <a:solidFill>
                  <a:prstClr val="black"/>
                </a:solidFill>
              </a:rPr>
              <a:t>ics</a:t>
            </a:r>
            <a:endParaRPr lang="en-GB" altLang="en-US" dirty="0">
              <a:solidFill>
                <a:prstClr val="black"/>
              </a:solidFill>
            </a:endParaRPr>
          </a:p>
        </p:txBody>
      </p:sp>
    </p:spTree>
    <p:extLst>
      <p:ext uri="{BB962C8B-B14F-4D97-AF65-F5344CB8AC3E}">
        <p14:creationId xmlns:p14="http://schemas.microsoft.com/office/powerpoint/2010/main" val="927289635"/>
      </p:ext>
    </p:extLst>
  </p:cSld>
  <p:clrMapOvr>
    <a:masterClrMapping/>
  </p:clrMapOvr>
  <p:transition>
    <p:plu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p:txBody>
          <a:bodyPr/>
          <a:lstStyle/>
          <a:p>
            <a:r>
              <a:rPr lang="en-US" altLang="tr-TR"/>
              <a:t>Resistors in Series</a:t>
            </a:r>
          </a:p>
        </p:txBody>
      </p:sp>
      <p:pic>
        <p:nvPicPr>
          <p:cNvPr id="34820" name="Picture 4"/>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952500" y="1916832"/>
            <a:ext cx="72390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096939"/>
      </p:ext>
    </p:extLst>
  </p:cSld>
  <p:clrMapOvr>
    <a:masterClrMapping/>
  </p:clrMapOvr>
  <p:transition>
    <p:plu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lstStyle/>
          <a:p>
            <a:r>
              <a:rPr lang="en-US" altLang="tr-TR"/>
              <a:t>Resistors in Parallel</a:t>
            </a:r>
          </a:p>
        </p:txBody>
      </p:sp>
      <p:pic>
        <p:nvPicPr>
          <p:cNvPr id="36868" name="Picture 4"/>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1043608" y="1556792"/>
            <a:ext cx="68580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300598"/>
      </p:ext>
    </p:extLst>
  </p:cSld>
  <p:clrMapOvr>
    <a:masterClrMapping/>
  </p:clrMapOvr>
  <p:transition>
    <p:plu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lstStyle/>
          <a:p>
            <a:r>
              <a:rPr lang="en-US" altLang="tr-TR"/>
              <a:t>Resistors in Parallel</a:t>
            </a:r>
          </a:p>
        </p:txBody>
      </p:sp>
      <p:pic>
        <p:nvPicPr>
          <p:cNvPr id="37892" name="Picture 4"/>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899592" y="1484784"/>
            <a:ext cx="668655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468597"/>
      </p:ext>
    </p:extLst>
  </p:cSld>
  <p:clrMapOvr>
    <a:masterClrMapping/>
  </p:clrMapOvr>
  <p:transition>
    <p:plu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Grp="1" noChangeArrowheads="1"/>
          </p:cNvSpPr>
          <p:nvPr>
            <p:ph type="title"/>
          </p:nvPr>
        </p:nvSpPr>
        <p:spPr/>
        <p:txBody>
          <a:bodyPr/>
          <a:lstStyle/>
          <a:p>
            <a:r>
              <a:rPr lang="en-US" altLang="tr-TR"/>
              <a:t>Voltage Divider</a:t>
            </a:r>
          </a:p>
        </p:txBody>
      </p:sp>
      <p:pic>
        <p:nvPicPr>
          <p:cNvPr id="389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9552" y="1700808"/>
            <a:ext cx="8305800" cy="4021137"/>
          </a:xfrm>
        </p:spPr>
      </p:pic>
    </p:spTree>
    <p:extLst>
      <p:ext uri="{BB962C8B-B14F-4D97-AF65-F5344CB8AC3E}">
        <p14:creationId xmlns:p14="http://schemas.microsoft.com/office/powerpoint/2010/main" val="1114864068"/>
      </p:ext>
    </p:extLst>
  </p:cSld>
  <p:clrMapOvr>
    <a:masterClrMapping/>
  </p:clrMapOvr>
  <p:transition>
    <p:plu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79512" y="1916832"/>
            <a:ext cx="4191000" cy="2604120"/>
          </a:xfrm>
        </p:spPr>
        <p:txBody>
          <a:bodyPr>
            <a:normAutofit/>
          </a:bodyPr>
          <a:lstStyle/>
          <a:p>
            <a:r>
              <a:rPr lang="en-US" altLang="tr-TR" sz="3200" dirty="0"/>
              <a:t>Equivalent </a:t>
            </a:r>
            <a:br>
              <a:rPr lang="en-US" altLang="tr-TR" sz="3200" dirty="0"/>
            </a:br>
            <a:r>
              <a:rPr lang="en-US" altLang="tr-TR" sz="3200" dirty="0"/>
              <a:t>Resistance – </a:t>
            </a:r>
            <a:br>
              <a:rPr lang="en-US" altLang="tr-TR" sz="3200" dirty="0"/>
            </a:br>
            <a:r>
              <a:rPr lang="en-US" altLang="tr-TR" sz="3200" dirty="0"/>
              <a:t>Complex Circuit</a:t>
            </a:r>
          </a:p>
        </p:txBody>
      </p:sp>
      <p:grpSp>
        <p:nvGrpSpPr>
          <p:cNvPr id="3" name="Group 2"/>
          <p:cNvGrpSpPr/>
          <p:nvPr/>
        </p:nvGrpSpPr>
        <p:grpSpPr>
          <a:xfrm>
            <a:off x="4644008" y="260648"/>
            <a:ext cx="3934694" cy="6309320"/>
            <a:chOff x="4499992" y="22225"/>
            <a:chExt cx="4263008" cy="6835775"/>
          </a:xfrm>
        </p:grpSpPr>
        <p:pic>
          <p:nvPicPr>
            <p:cNvPr id="19459" name="Picture 3" descr="Fig 18-ex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225"/>
              <a:ext cx="4191000" cy="683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99992" y="6525344"/>
              <a:ext cx="2376264" cy="33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1921061513"/>
      </p:ext>
    </p:extLst>
  </p:cSld>
  <p:clrMapOvr>
    <a:masterClrMapping/>
  </p:clrMapOvr>
  <p:transition>
    <p:plu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57225" y="322263"/>
            <a:ext cx="8169275" cy="564039"/>
          </a:xfrm>
        </p:spPr>
        <p:txBody>
          <a:bodyPr>
            <a:normAutofit fontScale="90000"/>
          </a:bodyPr>
          <a:lstStyle/>
          <a:p>
            <a:pPr algn="l"/>
            <a:r>
              <a:rPr lang="en-US" altLang="en-US" sz="3200" dirty="0"/>
              <a:t>Maximum Charge on a Conductor</a:t>
            </a:r>
          </a:p>
        </p:txBody>
      </p:sp>
      <p:grpSp>
        <p:nvGrpSpPr>
          <p:cNvPr id="172072" name="Group 40"/>
          <p:cNvGrpSpPr>
            <a:grpSpLocks/>
          </p:cNvGrpSpPr>
          <p:nvPr/>
        </p:nvGrpSpPr>
        <p:grpSpPr bwMode="auto">
          <a:xfrm>
            <a:off x="1465263" y="2673350"/>
            <a:ext cx="5983287" cy="1747838"/>
            <a:chOff x="926" y="877"/>
            <a:chExt cx="3769" cy="1101"/>
          </a:xfrm>
        </p:grpSpPr>
        <p:grpSp>
          <p:nvGrpSpPr>
            <p:cNvPr id="172053" name="Group 21"/>
            <p:cNvGrpSpPr>
              <a:grpSpLocks/>
            </p:cNvGrpSpPr>
            <p:nvPr/>
          </p:nvGrpSpPr>
          <p:grpSpPr bwMode="auto">
            <a:xfrm>
              <a:off x="926" y="877"/>
              <a:ext cx="3769" cy="1101"/>
              <a:chOff x="926" y="890"/>
              <a:chExt cx="3769" cy="1101"/>
            </a:xfrm>
          </p:grpSpPr>
          <p:sp>
            <p:nvSpPr>
              <p:cNvPr id="172035" name="Oval 3"/>
              <p:cNvSpPr>
                <a:spLocks noChangeArrowheads="1"/>
              </p:cNvSpPr>
              <p:nvPr/>
            </p:nvSpPr>
            <p:spPr bwMode="auto">
              <a:xfrm>
                <a:off x="3293" y="1193"/>
                <a:ext cx="1402" cy="664"/>
              </a:xfrm>
              <a:prstGeom prst="ellipse">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pic>
            <p:nvPicPr>
              <p:cNvPr id="172036" name="Picture 4" descr="in00570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4" y="1248"/>
                <a:ext cx="606" cy="743"/>
              </a:xfrm>
              <a:prstGeom prst="rect">
                <a:avLst/>
              </a:prstGeom>
              <a:noFill/>
              <a:extLst>
                <a:ext uri="{909E8E84-426E-40DD-AFC4-6F175D3DCCD1}">
                  <a14:hiddenFill xmlns:a14="http://schemas.microsoft.com/office/drawing/2010/main">
                    <a:solidFill>
                      <a:srgbClr val="FFFFFF"/>
                    </a:solidFill>
                  </a14:hiddenFill>
                </a:ext>
              </a:extLst>
            </p:spPr>
          </p:pic>
          <p:sp>
            <p:nvSpPr>
              <p:cNvPr id="172047" name="Line 15"/>
              <p:cNvSpPr>
                <a:spLocks noChangeShapeType="1"/>
              </p:cNvSpPr>
              <p:nvPr/>
            </p:nvSpPr>
            <p:spPr bwMode="auto">
              <a:xfrm>
                <a:off x="1741" y="1407"/>
                <a:ext cx="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48" name="Line 16"/>
              <p:cNvSpPr>
                <a:spLocks noChangeShapeType="1"/>
              </p:cNvSpPr>
              <p:nvPr/>
            </p:nvSpPr>
            <p:spPr bwMode="auto">
              <a:xfrm>
                <a:off x="2805" y="1332"/>
                <a:ext cx="71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49" name="Oval 17"/>
              <p:cNvSpPr>
                <a:spLocks noChangeArrowheads="1"/>
              </p:cNvSpPr>
              <p:nvPr/>
            </p:nvSpPr>
            <p:spPr bwMode="auto">
              <a:xfrm>
                <a:off x="926" y="1006"/>
                <a:ext cx="852" cy="827"/>
              </a:xfrm>
              <a:prstGeom prst="ellipse">
                <a:avLst/>
              </a:prstGeom>
              <a:solidFill>
                <a:schemeClr val="tx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sp>
            <p:nvSpPr>
              <p:cNvPr id="172050" name="Text Box 18"/>
              <p:cNvSpPr txBox="1">
                <a:spLocks noChangeArrowheads="1"/>
              </p:cNvSpPr>
              <p:nvPr/>
            </p:nvSpPr>
            <p:spPr bwMode="auto">
              <a:xfrm>
                <a:off x="977" y="1207"/>
                <a:ext cx="78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Earth</a:t>
                </a:r>
              </a:p>
            </p:txBody>
          </p:sp>
          <p:sp>
            <p:nvSpPr>
              <p:cNvPr id="172051" name="Text Box 19"/>
              <p:cNvSpPr txBox="1">
                <a:spLocks noChangeArrowheads="1"/>
              </p:cNvSpPr>
              <p:nvPr/>
            </p:nvSpPr>
            <p:spPr bwMode="auto">
              <a:xfrm>
                <a:off x="2130" y="907"/>
                <a:ext cx="91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Battery</a:t>
                </a:r>
              </a:p>
            </p:txBody>
          </p:sp>
          <p:sp>
            <p:nvSpPr>
              <p:cNvPr id="172052" name="Text Box 20"/>
              <p:cNvSpPr txBox="1">
                <a:spLocks noChangeArrowheads="1"/>
              </p:cNvSpPr>
              <p:nvPr/>
            </p:nvSpPr>
            <p:spPr bwMode="auto">
              <a:xfrm>
                <a:off x="3301" y="890"/>
                <a:ext cx="126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Conductor</a:t>
                </a:r>
              </a:p>
            </p:txBody>
          </p:sp>
        </p:grpSp>
        <p:sp>
          <p:nvSpPr>
            <p:cNvPr id="172054" name="Text Box 22"/>
            <p:cNvSpPr txBox="1">
              <a:spLocks noChangeArrowheads="1"/>
            </p:cNvSpPr>
            <p:nvPr/>
          </p:nvSpPr>
          <p:spPr bwMode="auto">
            <a:xfrm>
              <a:off x="3544" y="1077"/>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5" name="Text Box 23"/>
            <p:cNvSpPr txBox="1">
              <a:spLocks noChangeArrowheads="1"/>
            </p:cNvSpPr>
            <p:nvPr/>
          </p:nvSpPr>
          <p:spPr bwMode="auto">
            <a:xfrm>
              <a:off x="3757" y="1043"/>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6" name="Text Box 24"/>
            <p:cNvSpPr txBox="1">
              <a:spLocks noChangeArrowheads="1"/>
            </p:cNvSpPr>
            <p:nvPr/>
          </p:nvSpPr>
          <p:spPr bwMode="auto">
            <a:xfrm>
              <a:off x="3983" y="103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7" name="Text Box 25"/>
            <p:cNvSpPr txBox="1">
              <a:spLocks noChangeArrowheads="1"/>
            </p:cNvSpPr>
            <p:nvPr/>
          </p:nvSpPr>
          <p:spPr bwMode="auto">
            <a:xfrm>
              <a:off x="4196" y="110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8" name="Text Box 26"/>
            <p:cNvSpPr txBox="1">
              <a:spLocks noChangeArrowheads="1"/>
            </p:cNvSpPr>
            <p:nvPr/>
          </p:nvSpPr>
          <p:spPr bwMode="auto">
            <a:xfrm>
              <a:off x="4396" y="1201"/>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59" name="Text Box 27"/>
            <p:cNvSpPr txBox="1">
              <a:spLocks noChangeArrowheads="1"/>
            </p:cNvSpPr>
            <p:nvPr/>
          </p:nvSpPr>
          <p:spPr bwMode="auto">
            <a:xfrm>
              <a:off x="4401" y="134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0" name="Text Box 28"/>
            <p:cNvSpPr txBox="1">
              <a:spLocks noChangeArrowheads="1"/>
            </p:cNvSpPr>
            <p:nvPr/>
          </p:nvSpPr>
          <p:spPr bwMode="auto">
            <a:xfrm>
              <a:off x="4193" y="1466"/>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1" name="Text Box 29"/>
            <p:cNvSpPr txBox="1">
              <a:spLocks noChangeArrowheads="1"/>
            </p:cNvSpPr>
            <p:nvPr/>
          </p:nvSpPr>
          <p:spPr bwMode="auto">
            <a:xfrm>
              <a:off x="3288" y="121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2" name="Text Box 30"/>
            <p:cNvSpPr txBox="1">
              <a:spLocks noChangeArrowheads="1"/>
            </p:cNvSpPr>
            <p:nvPr/>
          </p:nvSpPr>
          <p:spPr bwMode="auto">
            <a:xfrm>
              <a:off x="3410" y="1120"/>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3" name="Text Box 31"/>
            <p:cNvSpPr txBox="1">
              <a:spLocks noChangeArrowheads="1"/>
            </p:cNvSpPr>
            <p:nvPr/>
          </p:nvSpPr>
          <p:spPr bwMode="auto">
            <a:xfrm>
              <a:off x="3298" y="135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4" name="Text Box 32"/>
            <p:cNvSpPr txBox="1">
              <a:spLocks noChangeArrowheads="1"/>
            </p:cNvSpPr>
            <p:nvPr/>
          </p:nvSpPr>
          <p:spPr bwMode="auto">
            <a:xfrm>
              <a:off x="3472" y="145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5" name="Text Box 33"/>
            <p:cNvSpPr txBox="1">
              <a:spLocks noChangeArrowheads="1"/>
            </p:cNvSpPr>
            <p:nvPr/>
          </p:nvSpPr>
          <p:spPr bwMode="auto">
            <a:xfrm>
              <a:off x="3646" y="1525"/>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6" name="Text Box 34"/>
            <p:cNvSpPr txBox="1">
              <a:spLocks noChangeArrowheads="1"/>
            </p:cNvSpPr>
            <p:nvPr/>
          </p:nvSpPr>
          <p:spPr bwMode="auto">
            <a:xfrm>
              <a:off x="3833" y="1530"/>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7" name="Text Box 35"/>
            <p:cNvSpPr txBox="1">
              <a:spLocks noChangeArrowheads="1"/>
            </p:cNvSpPr>
            <p:nvPr/>
          </p:nvSpPr>
          <p:spPr bwMode="auto">
            <a:xfrm>
              <a:off x="4007" y="1509"/>
              <a:ext cx="263"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2068" name="Line 36"/>
            <p:cNvSpPr>
              <a:spLocks noChangeShapeType="1"/>
            </p:cNvSpPr>
            <p:nvPr/>
          </p:nvSpPr>
          <p:spPr bwMode="auto">
            <a:xfrm>
              <a:off x="1891" y="1515"/>
              <a:ext cx="375"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69" name="Line 37"/>
            <p:cNvSpPr>
              <a:spLocks noChangeShapeType="1"/>
            </p:cNvSpPr>
            <p:nvPr/>
          </p:nvSpPr>
          <p:spPr bwMode="auto">
            <a:xfrm>
              <a:off x="2950" y="1448"/>
              <a:ext cx="312"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0" name="Text Box 38"/>
            <p:cNvSpPr txBox="1">
              <a:spLocks noChangeArrowheads="1"/>
            </p:cNvSpPr>
            <p:nvPr/>
          </p:nvSpPr>
          <p:spPr bwMode="auto">
            <a:xfrm>
              <a:off x="2880" y="1415"/>
              <a:ext cx="43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a:solidFill>
                    <a:srgbClr val="FFFF00"/>
                  </a:solidFill>
                </a:rPr>
                <a:t>e</a:t>
              </a:r>
              <a:r>
                <a:rPr lang="en-US" altLang="en-US" i="1" baseline="30000">
                  <a:solidFill>
                    <a:srgbClr val="FFFF00"/>
                  </a:solidFill>
                </a:rPr>
                <a:t>-</a:t>
              </a:r>
              <a:endParaRPr lang="en-US" altLang="en-US" i="1">
                <a:solidFill>
                  <a:srgbClr val="FFFF00"/>
                </a:solidFill>
              </a:endParaRPr>
            </a:p>
          </p:txBody>
        </p:sp>
        <p:sp>
          <p:nvSpPr>
            <p:cNvPr id="172071" name="Text Box 39"/>
            <p:cNvSpPr txBox="1">
              <a:spLocks noChangeArrowheads="1"/>
            </p:cNvSpPr>
            <p:nvPr/>
          </p:nvSpPr>
          <p:spPr bwMode="auto">
            <a:xfrm>
              <a:off x="1774" y="1423"/>
              <a:ext cx="43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a:solidFill>
                    <a:srgbClr val="FFFF00"/>
                  </a:solidFill>
                </a:rPr>
                <a:t>e</a:t>
              </a:r>
              <a:r>
                <a:rPr lang="en-US" altLang="en-US" i="1" baseline="30000">
                  <a:solidFill>
                    <a:srgbClr val="FFFF00"/>
                  </a:solidFill>
                </a:rPr>
                <a:t>-</a:t>
              </a:r>
              <a:endParaRPr lang="en-US" altLang="en-US" i="1">
                <a:solidFill>
                  <a:srgbClr val="FFFF00"/>
                </a:solidFill>
              </a:endParaRPr>
            </a:p>
          </p:txBody>
        </p:sp>
      </p:grpSp>
      <p:grpSp>
        <p:nvGrpSpPr>
          <p:cNvPr id="172093" name="Group 61"/>
          <p:cNvGrpSpPr>
            <a:grpSpLocks/>
          </p:cNvGrpSpPr>
          <p:nvPr/>
        </p:nvGrpSpPr>
        <p:grpSpPr bwMode="auto">
          <a:xfrm>
            <a:off x="7515225" y="3048000"/>
            <a:ext cx="569913" cy="1152525"/>
            <a:chOff x="4609" y="1190"/>
            <a:chExt cx="359" cy="726"/>
          </a:xfrm>
        </p:grpSpPr>
        <p:grpSp>
          <p:nvGrpSpPr>
            <p:cNvPr id="172080" name="Group 48"/>
            <p:cNvGrpSpPr>
              <a:grpSpLocks/>
            </p:cNvGrpSpPr>
            <p:nvPr/>
          </p:nvGrpSpPr>
          <p:grpSpPr bwMode="auto">
            <a:xfrm>
              <a:off x="4609" y="1640"/>
              <a:ext cx="238" cy="276"/>
              <a:chOff x="4609" y="1640"/>
              <a:chExt cx="238" cy="276"/>
            </a:xfrm>
          </p:grpSpPr>
          <p:sp>
            <p:nvSpPr>
              <p:cNvPr id="172073" name="Line 41"/>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4" name="Line 42"/>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6" name="Line 44"/>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7" name="Line 45"/>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78" name="Line 46"/>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nvGrpSpPr>
            <p:cNvPr id="172081" name="Group 49"/>
            <p:cNvGrpSpPr>
              <a:grpSpLocks/>
            </p:cNvGrpSpPr>
            <p:nvPr/>
          </p:nvGrpSpPr>
          <p:grpSpPr bwMode="auto">
            <a:xfrm flipV="1">
              <a:off x="4666" y="1190"/>
              <a:ext cx="238" cy="276"/>
              <a:chOff x="4609" y="1640"/>
              <a:chExt cx="238" cy="276"/>
            </a:xfrm>
          </p:grpSpPr>
          <p:sp>
            <p:nvSpPr>
              <p:cNvPr id="172082" name="Line 50"/>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3" name="Line 51"/>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4" name="Line 52"/>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5" name="Line 53"/>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6" name="Line 54"/>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nvGrpSpPr>
            <p:cNvPr id="172087" name="Group 55"/>
            <p:cNvGrpSpPr>
              <a:grpSpLocks/>
            </p:cNvGrpSpPr>
            <p:nvPr/>
          </p:nvGrpSpPr>
          <p:grpSpPr bwMode="auto">
            <a:xfrm rot="-2345546">
              <a:off x="4730" y="1448"/>
              <a:ext cx="238" cy="276"/>
              <a:chOff x="4609" y="1640"/>
              <a:chExt cx="238" cy="276"/>
            </a:xfrm>
          </p:grpSpPr>
          <p:sp>
            <p:nvSpPr>
              <p:cNvPr id="172088" name="Line 56"/>
              <p:cNvSpPr>
                <a:spLocks noChangeShapeType="1"/>
              </p:cNvSpPr>
              <p:nvPr/>
            </p:nvSpPr>
            <p:spPr bwMode="auto">
              <a:xfrm flipV="1">
                <a:off x="4634" y="1653"/>
                <a:ext cx="100" cy="1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89" name="Line 57"/>
              <p:cNvSpPr>
                <a:spLocks noChangeShapeType="1"/>
              </p:cNvSpPr>
              <p:nvPr/>
            </p:nvSpPr>
            <p:spPr bwMode="auto">
              <a:xfrm>
                <a:off x="4734" y="1653"/>
                <a:ext cx="0" cy="20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0" name="Line 58"/>
              <p:cNvSpPr>
                <a:spLocks noChangeShapeType="1"/>
              </p:cNvSpPr>
              <p:nvPr/>
            </p:nvSpPr>
            <p:spPr bwMode="auto">
              <a:xfrm flipV="1">
                <a:off x="4734" y="1778"/>
                <a:ext cx="113" cy="6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1" name="Line 59"/>
              <p:cNvSpPr>
                <a:spLocks noChangeShapeType="1"/>
              </p:cNvSpPr>
              <p:nvPr/>
            </p:nvSpPr>
            <p:spPr bwMode="auto">
              <a:xfrm>
                <a:off x="4847" y="1778"/>
                <a:ext cx="0" cy="13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2092" name="Line 60"/>
              <p:cNvSpPr>
                <a:spLocks noChangeShapeType="1"/>
              </p:cNvSpPr>
              <p:nvPr/>
            </p:nvSpPr>
            <p:spPr bwMode="auto">
              <a:xfrm flipH="1" flipV="1">
                <a:off x="4609" y="1640"/>
                <a:ext cx="25" cy="113"/>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grpSp>
      </p:grpSp>
      <p:sp>
        <p:nvSpPr>
          <p:cNvPr id="172094" name="Text Box 62"/>
          <p:cNvSpPr txBox="1">
            <a:spLocks noChangeArrowheads="1"/>
          </p:cNvSpPr>
          <p:nvPr/>
        </p:nvSpPr>
        <p:spPr bwMode="auto">
          <a:xfrm>
            <a:off x="610565" y="1068864"/>
            <a:ext cx="818832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r>
              <a:rPr lang="en-US" altLang="en-US" dirty="0">
                <a:solidFill>
                  <a:prstClr val="black"/>
                </a:solidFill>
                <a:latin typeface="Comic Sans MS" panose="030F0702030302020204" pitchFamily="66" charset="0"/>
              </a:rPr>
              <a:t>A battery establishes a difference of potential that can pump electrons e</a:t>
            </a:r>
            <a:r>
              <a:rPr lang="en-US" altLang="en-US" baseline="30000" dirty="0">
                <a:solidFill>
                  <a:prstClr val="black"/>
                </a:solidFill>
                <a:latin typeface="Comic Sans MS" panose="030F0702030302020204" pitchFamily="66" charset="0"/>
              </a:rPr>
              <a:t>-</a:t>
            </a:r>
            <a:r>
              <a:rPr lang="en-US" altLang="en-US" dirty="0">
                <a:solidFill>
                  <a:prstClr val="black"/>
                </a:solidFill>
                <a:latin typeface="Comic Sans MS" panose="030F0702030302020204" pitchFamily="66" charset="0"/>
              </a:rPr>
              <a:t> from a ground (earth) to a conductor</a:t>
            </a:r>
          </a:p>
        </p:txBody>
      </p:sp>
      <p:sp>
        <p:nvSpPr>
          <p:cNvPr id="172095" name="Text Box 63"/>
          <p:cNvSpPr txBox="1">
            <a:spLocks noChangeArrowheads="1"/>
          </p:cNvSpPr>
          <p:nvPr/>
        </p:nvSpPr>
        <p:spPr bwMode="auto">
          <a:xfrm>
            <a:off x="996950" y="4702175"/>
            <a:ext cx="6997700" cy="1015663"/>
          </a:xfrm>
          <a:prstGeom prst="rect">
            <a:avLst/>
          </a:prstGeom>
          <a:solidFill>
            <a:srgbClr val="CCFFCC"/>
          </a:solidFill>
          <a:ln w="9525">
            <a:solidFill>
              <a:srgbClr val="000000"/>
            </a:solidFill>
            <a:miter lim="800000"/>
            <a:headEnd/>
            <a:tailEnd/>
          </a:ln>
          <a:effectLst>
            <a:outerShdw dist="107763" dir="2700000" algn="ctr" rotWithShape="0">
              <a:schemeClr val="bg2"/>
            </a:outerShdw>
          </a:effectLst>
        </p:spPr>
        <p:txBody>
          <a:bodyPr tIns="91440" bIns="91440">
            <a:spAutoFit/>
          </a:bodyPr>
          <a:lstStyle/>
          <a:p>
            <a:pPr algn="ctr"/>
            <a:r>
              <a:rPr lang="en-US" altLang="en-US">
                <a:solidFill>
                  <a:srgbClr val="000000"/>
                </a:solidFill>
                <a:latin typeface="Comic Sans MS" panose="030F0702030302020204" pitchFamily="66" charset="0"/>
              </a:rPr>
              <a:t>There is a limit to the amount of charge that a conductor can hold without leaking to the air. There is a certain </a:t>
            </a:r>
            <a:r>
              <a:rPr lang="en-US" altLang="en-US" u="sng">
                <a:solidFill>
                  <a:srgbClr val="000000"/>
                </a:solidFill>
                <a:latin typeface="Comic Sans MS" panose="030F0702030302020204" pitchFamily="66" charset="0"/>
              </a:rPr>
              <a:t>capacity</a:t>
            </a:r>
            <a:r>
              <a:rPr lang="en-US" altLang="en-US">
                <a:solidFill>
                  <a:srgbClr val="000000"/>
                </a:solidFill>
                <a:latin typeface="Comic Sans MS" panose="030F0702030302020204" pitchFamily="66" charset="0"/>
              </a:rPr>
              <a:t> for holding charge.</a:t>
            </a:r>
          </a:p>
        </p:txBody>
      </p:sp>
    </p:spTree>
    <p:extLst>
      <p:ext uri="{BB962C8B-B14F-4D97-AF65-F5344CB8AC3E}">
        <p14:creationId xmlns:p14="http://schemas.microsoft.com/office/powerpoint/2010/main" val="1102266772"/>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algn="l"/>
            <a:r>
              <a:rPr lang="en-US" altLang="en-US" sz="3200" dirty="0"/>
              <a:t>Capacitance</a:t>
            </a:r>
          </a:p>
        </p:txBody>
      </p:sp>
      <p:sp>
        <p:nvSpPr>
          <p:cNvPr id="173059" name="Text Box 3"/>
          <p:cNvSpPr txBox="1">
            <a:spLocks noChangeArrowheads="1"/>
          </p:cNvSpPr>
          <p:nvPr/>
        </p:nvSpPr>
        <p:spPr bwMode="auto">
          <a:xfrm>
            <a:off x="833438" y="1690688"/>
            <a:ext cx="7575550" cy="800219"/>
          </a:xfrm>
          <a:prstGeom prst="rect">
            <a:avLst/>
          </a:prstGeom>
          <a:solidFill>
            <a:srgbClr val="CCFFCC"/>
          </a:solidFill>
          <a:ln w="38100">
            <a:solidFill>
              <a:srgbClr val="000000"/>
            </a:solidFill>
            <a:miter lim="800000"/>
            <a:headEnd/>
            <a:tailEnd/>
          </a:ln>
          <a:effectLst>
            <a:outerShdw dist="161645" dir="2700000" algn="ctr" rotWithShape="0">
              <a:schemeClr val="bg2"/>
            </a:outerShdw>
          </a:effectLst>
        </p:spPr>
        <p:txBody>
          <a:bodyPr tIns="91440" bIns="91440">
            <a:spAutoFit/>
          </a:bodyPr>
          <a:lstStyle/>
          <a:p>
            <a:r>
              <a:rPr lang="en-US" altLang="en-US" sz="2000" dirty="0">
                <a:solidFill>
                  <a:srgbClr val="000000"/>
                </a:solidFill>
                <a:latin typeface="Comic Sans MS" panose="030F0702030302020204" pitchFamily="66" charset="0"/>
              </a:rPr>
              <a:t>The capacitance C of a conductor is defined as the ratio of the charge Q on the conductor to the potential V produced.</a:t>
            </a:r>
          </a:p>
        </p:txBody>
      </p:sp>
      <p:sp>
        <p:nvSpPr>
          <p:cNvPr id="173088" name="Text Box 32"/>
          <p:cNvSpPr txBox="1">
            <a:spLocks noChangeArrowheads="1"/>
          </p:cNvSpPr>
          <p:nvPr/>
        </p:nvSpPr>
        <p:spPr bwMode="auto">
          <a:xfrm>
            <a:off x="457200" y="5327650"/>
            <a:ext cx="258286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tIns="91440" bIns="91440">
            <a:spAutoFit/>
          </a:bodyPr>
          <a:lstStyle/>
          <a:p>
            <a:pPr algn="ctr"/>
            <a:r>
              <a:rPr lang="en-US" altLang="en-US" sz="2800" b="1" dirty="0">
                <a:solidFill>
                  <a:prstClr val="black"/>
                </a:solidFill>
                <a:latin typeface="Comic Sans MS" panose="030F0702030302020204" pitchFamily="66" charset="0"/>
              </a:rPr>
              <a:t>Capacitance:</a:t>
            </a:r>
          </a:p>
        </p:txBody>
      </p:sp>
      <p:graphicFrame>
        <p:nvGraphicFramePr>
          <p:cNvPr id="173090" name="Object 34"/>
          <p:cNvGraphicFramePr>
            <a:graphicFrameLocks noChangeAspect="1"/>
          </p:cNvGraphicFramePr>
          <p:nvPr/>
        </p:nvGraphicFramePr>
        <p:xfrm>
          <a:off x="3157538" y="5205413"/>
          <a:ext cx="5122862" cy="896937"/>
        </p:xfrm>
        <a:graphic>
          <a:graphicData uri="http://schemas.openxmlformats.org/presentationml/2006/ole">
            <mc:AlternateContent xmlns:mc="http://schemas.openxmlformats.org/markup-compatibility/2006">
              <mc:Choice xmlns:v="urn:schemas-microsoft-com:vml" Requires="v">
                <p:oleObj spid="_x0000_s6230" name="Equation" r:id="rId5" imgW="2247840" imgH="393480" progId="Equation.DSMT4">
                  <p:embed/>
                </p:oleObj>
              </mc:Choice>
              <mc:Fallback>
                <p:oleObj name="Equation" r:id="rId5" imgW="224784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7538" y="5205413"/>
                        <a:ext cx="5122862" cy="896937"/>
                      </a:xfrm>
                      <a:prstGeom prst="rect">
                        <a:avLst/>
                      </a:prstGeom>
                      <a:solidFill>
                        <a:srgbClr val="FFFFCC"/>
                      </a:solidFill>
                      <a:ln w="9525">
                        <a:solidFill>
                          <a:srgbClr val="000000"/>
                        </a:solidFill>
                        <a:miter lim="800000"/>
                        <a:headEnd/>
                        <a:tailEnd/>
                      </a:ln>
                      <a:effectLst>
                        <a:outerShdw dist="188799" dir="2536421" algn="ctr" rotWithShape="0">
                          <a:schemeClr val="bg2"/>
                        </a:outerShdw>
                      </a:effectLst>
                    </p:spPr>
                  </p:pic>
                </p:oleObj>
              </mc:Fallback>
            </mc:AlternateContent>
          </a:graphicData>
        </a:graphic>
      </p:graphicFrame>
      <p:grpSp>
        <p:nvGrpSpPr>
          <p:cNvPr id="2" name="Group 1"/>
          <p:cNvGrpSpPr/>
          <p:nvPr/>
        </p:nvGrpSpPr>
        <p:grpSpPr>
          <a:xfrm>
            <a:off x="1644650" y="3328988"/>
            <a:ext cx="5983288" cy="1747837"/>
            <a:chOff x="1644650" y="3328988"/>
            <a:chExt cx="5983288" cy="1747837"/>
          </a:xfrm>
        </p:grpSpPr>
        <p:grpSp>
          <p:nvGrpSpPr>
            <p:cNvPr id="173061" name="Group 5"/>
            <p:cNvGrpSpPr>
              <a:grpSpLocks/>
            </p:cNvGrpSpPr>
            <p:nvPr/>
          </p:nvGrpSpPr>
          <p:grpSpPr bwMode="auto">
            <a:xfrm>
              <a:off x="1644650" y="3328988"/>
              <a:ext cx="5983288" cy="1747837"/>
              <a:chOff x="926" y="890"/>
              <a:chExt cx="3769" cy="1101"/>
            </a:xfrm>
          </p:grpSpPr>
          <p:sp>
            <p:nvSpPr>
              <p:cNvPr id="173062" name="Oval 6"/>
              <p:cNvSpPr>
                <a:spLocks noChangeArrowheads="1"/>
              </p:cNvSpPr>
              <p:nvPr/>
            </p:nvSpPr>
            <p:spPr bwMode="auto">
              <a:xfrm>
                <a:off x="3293" y="1193"/>
                <a:ext cx="1402" cy="664"/>
              </a:xfrm>
              <a:prstGeom prst="ellipse">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pic>
            <p:nvPicPr>
              <p:cNvPr id="173063" name="Picture 7" descr="in00570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4" y="1248"/>
                <a:ext cx="606" cy="743"/>
              </a:xfrm>
              <a:prstGeom prst="rect">
                <a:avLst/>
              </a:prstGeom>
              <a:noFill/>
              <a:extLst>
                <a:ext uri="{909E8E84-426E-40DD-AFC4-6F175D3DCCD1}">
                  <a14:hiddenFill xmlns:a14="http://schemas.microsoft.com/office/drawing/2010/main">
                    <a:solidFill>
                      <a:srgbClr val="FFFFFF"/>
                    </a:solidFill>
                  </a14:hiddenFill>
                </a:ext>
              </a:extLst>
            </p:spPr>
          </p:pic>
          <p:sp>
            <p:nvSpPr>
              <p:cNvPr id="173064" name="Line 8"/>
              <p:cNvSpPr>
                <a:spLocks noChangeShapeType="1"/>
              </p:cNvSpPr>
              <p:nvPr/>
            </p:nvSpPr>
            <p:spPr bwMode="auto">
              <a:xfrm>
                <a:off x="1741" y="1407"/>
                <a:ext cx="6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3065" name="Line 9"/>
              <p:cNvSpPr>
                <a:spLocks noChangeShapeType="1"/>
              </p:cNvSpPr>
              <p:nvPr/>
            </p:nvSpPr>
            <p:spPr bwMode="auto">
              <a:xfrm>
                <a:off x="2805" y="1332"/>
                <a:ext cx="71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3066" name="Oval 10"/>
              <p:cNvSpPr>
                <a:spLocks noChangeArrowheads="1"/>
              </p:cNvSpPr>
              <p:nvPr/>
            </p:nvSpPr>
            <p:spPr bwMode="auto">
              <a:xfrm>
                <a:off x="926" y="1006"/>
                <a:ext cx="852" cy="827"/>
              </a:xfrm>
              <a:prstGeom prst="ellipse">
                <a:avLst/>
              </a:prstGeom>
              <a:solidFill>
                <a:schemeClr val="tx2"/>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nchor="ctr">
                <a:spAutoFit/>
              </a:bodyPr>
              <a:lstStyle/>
              <a:p>
                <a:endParaRPr lang="en-US">
                  <a:solidFill>
                    <a:prstClr val="black"/>
                  </a:solidFill>
                </a:endParaRPr>
              </a:p>
            </p:txBody>
          </p:sp>
          <p:sp>
            <p:nvSpPr>
              <p:cNvPr id="173067" name="Text Box 11"/>
              <p:cNvSpPr txBox="1">
                <a:spLocks noChangeArrowheads="1"/>
              </p:cNvSpPr>
              <p:nvPr/>
            </p:nvSpPr>
            <p:spPr bwMode="auto">
              <a:xfrm>
                <a:off x="977" y="1207"/>
                <a:ext cx="789"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Earth</a:t>
                </a:r>
              </a:p>
            </p:txBody>
          </p:sp>
          <p:sp>
            <p:nvSpPr>
              <p:cNvPr id="173068" name="Text Box 12"/>
              <p:cNvSpPr txBox="1">
                <a:spLocks noChangeArrowheads="1"/>
              </p:cNvSpPr>
              <p:nvPr/>
            </p:nvSpPr>
            <p:spPr bwMode="auto">
              <a:xfrm>
                <a:off x="2130" y="907"/>
                <a:ext cx="91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Battery</a:t>
                </a:r>
              </a:p>
            </p:txBody>
          </p:sp>
          <p:sp>
            <p:nvSpPr>
              <p:cNvPr id="173069" name="Text Box 13"/>
              <p:cNvSpPr txBox="1">
                <a:spLocks noChangeArrowheads="1"/>
              </p:cNvSpPr>
              <p:nvPr/>
            </p:nvSpPr>
            <p:spPr bwMode="auto">
              <a:xfrm>
                <a:off x="3301" y="890"/>
                <a:ext cx="126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prstClr val="black"/>
                    </a:solidFill>
                    <a:latin typeface="Times New Roman" panose="02020603050405020304" pitchFamily="18" charset="0"/>
                  </a:rPr>
                  <a:t>Conductor</a:t>
                </a:r>
              </a:p>
            </p:txBody>
          </p:sp>
        </p:grpSp>
        <p:sp>
          <p:nvSpPr>
            <p:cNvPr id="173070" name="Text Box 14"/>
            <p:cNvSpPr txBox="1">
              <a:spLocks noChangeArrowheads="1"/>
            </p:cNvSpPr>
            <p:nvPr/>
          </p:nvSpPr>
          <p:spPr bwMode="auto">
            <a:xfrm>
              <a:off x="5800725" y="36464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1" name="Text Box 15"/>
            <p:cNvSpPr txBox="1">
              <a:spLocks noChangeArrowheads="1"/>
            </p:cNvSpPr>
            <p:nvPr/>
          </p:nvSpPr>
          <p:spPr bwMode="auto">
            <a:xfrm>
              <a:off x="6138863" y="35925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2" name="Text Box 16"/>
            <p:cNvSpPr txBox="1">
              <a:spLocks noChangeArrowheads="1"/>
            </p:cNvSpPr>
            <p:nvPr/>
          </p:nvSpPr>
          <p:spPr bwMode="auto">
            <a:xfrm>
              <a:off x="6497638" y="35798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3" name="Text Box 17"/>
            <p:cNvSpPr txBox="1">
              <a:spLocks noChangeArrowheads="1"/>
            </p:cNvSpPr>
            <p:nvPr/>
          </p:nvSpPr>
          <p:spPr bwMode="auto">
            <a:xfrm>
              <a:off x="6835775" y="369093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4" name="Text Box 18"/>
            <p:cNvSpPr txBox="1">
              <a:spLocks noChangeArrowheads="1"/>
            </p:cNvSpPr>
            <p:nvPr/>
          </p:nvSpPr>
          <p:spPr bwMode="auto">
            <a:xfrm>
              <a:off x="7153275" y="384333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5" name="Text Box 19"/>
            <p:cNvSpPr txBox="1">
              <a:spLocks noChangeArrowheads="1"/>
            </p:cNvSpPr>
            <p:nvPr/>
          </p:nvSpPr>
          <p:spPr bwMode="auto">
            <a:xfrm>
              <a:off x="7161213" y="40782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6" name="Text Box 20"/>
            <p:cNvSpPr txBox="1">
              <a:spLocks noChangeArrowheads="1"/>
            </p:cNvSpPr>
            <p:nvPr/>
          </p:nvSpPr>
          <p:spPr bwMode="auto">
            <a:xfrm>
              <a:off x="6831013" y="4264025"/>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7" name="Text Box 21"/>
            <p:cNvSpPr txBox="1">
              <a:spLocks noChangeArrowheads="1"/>
            </p:cNvSpPr>
            <p:nvPr/>
          </p:nvSpPr>
          <p:spPr bwMode="auto">
            <a:xfrm>
              <a:off x="5394325" y="387191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8" name="Text Box 22"/>
            <p:cNvSpPr txBox="1">
              <a:spLocks noChangeArrowheads="1"/>
            </p:cNvSpPr>
            <p:nvPr/>
          </p:nvSpPr>
          <p:spPr bwMode="auto">
            <a:xfrm>
              <a:off x="5588000" y="3714750"/>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79" name="Text Box 23"/>
            <p:cNvSpPr txBox="1">
              <a:spLocks noChangeArrowheads="1"/>
            </p:cNvSpPr>
            <p:nvPr/>
          </p:nvSpPr>
          <p:spPr bwMode="auto">
            <a:xfrm>
              <a:off x="5410200" y="409416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80" name="Text Box 24"/>
            <p:cNvSpPr txBox="1">
              <a:spLocks noChangeArrowheads="1"/>
            </p:cNvSpPr>
            <p:nvPr/>
          </p:nvSpPr>
          <p:spPr bwMode="auto">
            <a:xfrm>
              <a:off x="5686425" y="4246563"/>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81" name="Text Box 25"/>
            <p:cNvSpPr txBox="1">
              <a:spLocks noChangeArrowheads="1"/>
            </p:cNvSpPr>
            <p:nvPr/>
          </p:nvSpPr>
          <p:spPr bwMode="auto">
            <a:xfrm>
              <a:off x="5962650" y="43576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82" name="Text Box 26"/>
            <p:cNvSpPr txBox="1">
              <a:spLocks noChangeArrowheads="1"/>
            </p:cNvSpPr>
            <p:nvPr/>
          </p:nvSpPr>
          <p:spPr bwMode="auto">
            <a:xfrm>
              <a:off x="6259513" y="4365625"/>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83" name="Text Box 27"/>
            <p:cNvSpPr txBox="1">
              <a:spLocks noChangeArrowheads="1"/>
            </p:cNvSpPr>
            <p:nvPr/>
          </p:nvSpPr>
          <p:spPr bwMode="auto">
            <a:xfrm>
              <a:off x="6535738" y="4332288"/>
              <a:ext cx="4175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sz="3200">
                  <a:solidFill>
                    <a:srgbClr val="000000"/>
                  </a:solidFill>
                </a:rPr>
                <a:t>-</a:t>
              </a:r>
            </a:p>
          </p:txBody>
        </p:sp>
        <p:sp>
          <p:nvSpPr>
            <p:cNvPr id="173084" name="Line 28"/>
            <p:cNvSpPr>
              <a:spLocks noChangeShapeType="1"/>
            </p:cNvSpPr>
            <p:nvPr/>
          </p:nvSpPr>
          <p:spPr bwMode="auto">
            <a:xfrm>
              <a:off x="3176588" y="4341813"/>
              <a:ext cx="595313"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3085" name="Line 29"/>
            <p:cNvSpPr>
              <a:spLocks noChangeShapeType="1"/>
            </p:cNvSpPr>
            <p:nvPr/>
          </p:nvSpPr>
          <p:spPr bwMode="auto">
            <a:xfrm>
              <a:off x="4857750" y="4235450"/>
              <a:ext cx="495300" cy="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endParaRPr lang="en-US">
                <a:solidFill>
                  <a:prstClr val="black"/>
                </a:solidFill>
              </a:endParaRPr>
            </a:p>
          </p:txBody>
        </p:sp>
        <p:sp>
          <p:nvSpPr>
            <p:cNvPr id="173086" name="Text Box 30"/>
            <p:cNvSpPr txBox="1">
              <a:spLocks noChangeArrowheads="1"/>
            </p:cNvSpPr>
            <p:nvPr/>
          </p:nvSpPr>
          <p:spPr bwMode="auto">
            <a:xfrm>
              <a:off x="4746625" y="4183063"/>
              <a:ext cx="696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dirty="0">
                  <a:solidFill>
                    <a:prstClr val="black"/>
                  </a:solidFill>
                </a:rPr>
                <a:t>e</a:t>
              </a:r>
              <a:r>
                <a:rPr lang="en-US" altLang="en-US" i="1" baseline="30000" dirty="0">
                  <a:solidFill>
                    <a:srgbClr val="FFFF00"/>
                  </a:solidFill>
                </a:rPr>
                <a:t>-</a:t>
              </a:r>
              <a:endParaRPr lang="en-US" altLang="en-US" i="1" dirty="0">
                <a:solidFill>
                  <a:srgbClr val="FFFF00"/>
                </a:solidFill>
              </a:endParaRPr>
            </a:p>
          </p:txBody>
        </p:sp>
        <p:sp>
          <p:nvSpPr>
            <p:cNvPr id="173087" name="Text Box 31"/>
            <p:cNvSpPr txBox="1">
              <a:spLocks noChangeArrowheads="1"/>
            </p:cNvSpPr>
            <p:nvPr/>
          </p:nvSpPr>
          <p:spPr bwMode="auto">
            <a:xfrm>
              <a:off x="2990850" y="4195763"/>
              <a:ext cx="696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i="1" dirty="0">
                  <a:solidFill>
                    <a:prstClr val="black"/>
                  </a:solidFill>
                </a:rPr>
                <a:t>e</a:t>
              </a:r>
              <a:r>
                <a:rPr lang="en-US" altLang="en-US" i="1" baseline="30000" dirty="0">
                  <a:solidFill>
                    <a:srgbClr val="FFFF00"/>
                  </a:solidFill>
                </a:rPr>
                <a:t>-</a:t>
              </a:r>
              <a:endParaRPr lang="en-US" altLang="en-US" i="1" dirty="0">
                <a:solidFill>
                  <a:srgbClr val="FFFF00"/>
                </a:solidFill>
              </a:endParaRPr>
            </a:p>
          </p:txBody>
        </p:sp>
        <p:sp>
          <p:nvSpPr>
            <p:cNvPr id="173091" name="Text Box 35"/>
            <p:cNvSpPr txBox="1">
              <a:spLocks noChangeArrowheads="1"/>
            </p:cNvSpPr>
            <p:nvPr/>
          </p:nvSpPr>
          <p:spPr bwMode="auto">
            <a:xfrm>
              <a:off x="5922963" y="4076700"/>
              <a:ext cx="125412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91440" bIns="91440">
              <a:spAutoFit/>
            </a:bodyPr>
            <a:lstStyle/>
            <a:p>
              <a:pPr algn="ctr"/>
              <a:r>
                <a:rPr lang="en-US" altLang="en-US">
                  <a:solidFill>
                    <a:srgbClr val="000000"/>
                  </a:solidFill>
                  <a:latin typeface="Times New Roman" panose="02020603050405020304" pitchFamily="18" charset="0"/>
                </a:rPr>
                <a:t>Q, V</a:t>
              </a:r>
            </a:p>
          </p:txBody>
        </p:sp>
      </p:grpSp>
    </p:spTree>
    <p:extLst>
      <p:ext uri="{BB962C8B-B14F-4D97-AF65-F5344CB8AC3E}">
        <p14:creationId xmlns:p14="http://schemas.microsoft.com/office/powerpoint/2010/main" val="2339161882"/>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88"/>
                                        </p:tgtEl>
                                        <p:attrNameLst>
                                          <p:attrName>style.visibility</p:attrName>
                                        </p:attrNameLst>
                                      </p:cBhvr>
                                      <p:to>
                                        <p:strVal val="visible"/>
                                      </p:to>
                                    </p:set>
                                    <p:anim calcmode="lin" valueType="num">
                                      <p:cBhvr additive="base">
                                        <p:cTn id="7" dur="500" fill="hold"/>
                                        <p:tgtEl>
                                          <p:spTgt spid="173088"/>
                                        </p:tgtEl>
                                        <p:attrNameLst>
                                          <p:attrName>ppt_x</p:attrName>
                                        </p:attrNameLst>
                                      </p:cBhvr>
                                      <p:tavLst>
                                        <p:tav tm="0">
                                          <p:val>
                                            <p:strVal val="0-#ppt_w/2"/>
                                          </p:val>
                                        </p:tav>
                                        <p:tav tm="100000">
                                          <p:val>
                                            <p:strVal val="#ppt_x"/>
                                          </p:val>
                                        </p:tav>
                                      </p:tavLst>
                                    </p:anim>
                                    <p:anim calcmode="lin" valueType="num">
                                      <p:cBhvr additive="base">
                                        <p:cTn id="8" dur="500" fill="hold"/>
                                        <p:tgtEl>
                                          <p:spTgt spid="17308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Jungle Menu Command.wav"/>
                                        </p:tgtEl>
                                      </p:cMediaNode>
                                    </p:audio>
                                  </p:sub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3090"/>
                                        </p:tgtEl>
                                        <p:attrNameLst>
                                          <p:attrName>style.visibility</p:attrName>
                                        </p:attrNameLst>
                                      </p:cBhvr>
                                      <p:to>
                                        <p:strVal val="visible"/>
                                      </p:to>
                                    </p:set>
                                    <p:anim calcmode="lin" valueType="num">
                                      <p:cBhvr>
                                        <p:cTn id="12" dur="500" fill="hold"/>
                                        <p:tgtEl>
                                          <p:spTgt spid="173090"/>
                                        </p:tgtEl>
                                        <p:attrNameLst>
                                          <p:attrName>ppt_w</p:attrName>
                                        </p:attrNameLst>
                                      </p:cBhvr>
                                      <p:tavLst>
                                        <p:tav tm="0">
                                          <p:val>
                                            <p:fltVal val="0"/>
                                          </p:val>
                                        </p:tav>
                                        <p:tav tm="100000">
                                          <p:val>
                                            <p:strVal val="#ppt_w"/>
                                          </p:val>
                                        </p:tav>
                                      </p:tavLst>
                                    </p:anim>
                                    <p:anim calcmode="lin" valueType="num">
                                      <p:cBhvr>
                                        <p:cTn id="13" dur="500" fill="hold"/>
                                        <p:tgtEl>
                                          <p:spTgt spid="17309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0"/>
                                            </p:cond>
                                          </p:stCondLst>
                                          <p:endCondLst>
                                            <p:cond evt="onStopAudio" delay="0">
                                              <p:tgtEl>
                                                <p:sldTgt/>
                                              </p:tgtEl>
                                            </p:cond>
                                          </p:endCondLst>
                                        </p:cTn>
                                        <p:tgtEl>
                                          <p:sndTgt r:embed="rId4"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8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62" name="Rectangle 10"/>
          <p:cNvSpPr>
            <a:spLocks noChangeArrowheads="1"/>
          </p:cNvSpPr>
          <p:nvPr/>
        </p:nvSpPr>
        <p:spPr bwMode="auto">
          <a:xfrm>
            <a:off x="611560" y="2687141"/>
            <a:ext cx="5105400" cy="12954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US" sz="2400">
              <a:solidFill>
                <a:srgbClr val="000000"/>
              </a:solidFill>
              <a:latin typeface="Comic Sans MS" panose="030F0702030302020204" pitchFamily="66" charset="0"/>
            </a:endParaRPr>
          </a:p>
        </p:txBody>
      </p:sp>
      <p:sp>
        <p:nvSpPr>
          <p:cNvPr id="433164" name="Text Box 12"/>
          <p:cNvSpPr txBox="1">
            <a:spLocks noChangeArrowheads="1"/>
          </p:cNvSpPr>
          <p:nvPr/>
        </p:nvSpPr>
        <p:spPr bwMode="auto">
          <a:xfrm>
            <a:off x="449876" y="325284"/>
            <a:ext cx="29927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800" dirty="0">
                <a:solidFill>
                  <a:srgbClr val="000000"/>
                </a:solidFill>
                <a:latin typeface="Comic Sans MS" panose="030F0702030302020204" pitchFamily="66" charset="0"/>
              </a:rPr>
              <a:t>The Capacitor</a:t>
            </a:r>
            <a:endParaRPr lang="en-US" altLang="tr-TR" sz="2800" i="1" dirty="0">
              <a:solidFill>
                <a:srgbClr val="000000"/>
              </a:solidFill>
              <a:latin typeface="Comic Sans MS" panose="030F0702030302020204" pitchFamily="66" charset="0"/>
            </a:endParaRPr>
          </a:p>
        </p:txBody>
      </p:sp>
      <p:sp>
        <p:nvSpPr>
          <p:cNvPr id="433165" name="Text Box 13"/>
          <p:cNvSpPr txBox="1">
            <a:spLocks noChangeArrowheads="1"/>
          </p:cNvSpPr>
          <p:nvPr/>
        </p:nvSpPr>
        <p:spPr bwMode="auto">
          <a:xfrm>
            <a:off x="539552" y="1023015"/>
            <a:ext cx="813690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tr-TR" sz="2000" b="1" dirty="0">
                <a:solidFill>
                  <a:srgbClr val="000000"/>
                </a:solidFill>
                <a:latin typeface="Comic Sans MS" panose="030F0702030302020204" pitchFamily="66" charset="0"/>
              </a:rPr>
              <a:t>Capacitors</a:t>
            </a:r>
            <a:r>
              <a:rPr lang="en-US" altLang="tr-TR" sz="2000" dirty="0">
                <a:solidFill>
                  <a:srgbClr val="000000"/>
                </a:solidFill>
                <a:latin typeface="Comic Sans MS" panose="030F0702030302020204" pitchFamily="66" charset="0"/>
              </a:rPr>
              <a:t> are one of the fundamental passive components. In its most basic form, it is composed of two plates separated by a dielectric. </a:t>
            </a:r>
          </a:p>
          <a:p>
            <a:pPr>
              <a:spcBef>
                <a:spcPct val="50000"/>
              </a:spcBef>
            </a:pPr>
            <a:r>
              <a:rPr lang="en-US" altLang="tr-TR" sz="2000" dirty="0">
                <a:solidFill>
                  <a:srgbClr val="000000"/>
                </a:solidFill>
                <a:latin typeface="Comic Sans MS" panose="030F0702030302020204" pitchFamily="66" charset="0"/>
              </a:rPr>
              <a:t>The ability to store charge is the definition of </a:t>
            </a:r>
            <a:r>
              <a:rPr lang="en-US" altLang="tr-TR" sz="2000" b="1" dirty="0">
                <a:solidFill>
                  <a:srgbClr val="000000"/>
                </a:solidFill>
                <a:latin typeface="Comic Sans MS" panose="030F0702030302020204" pitchFamily="66" charset="0"/>
              </a:rPr>
              <a:t>capacitance</a:t>
            </a:r>
            <a:r>
              <a:rPr lang="en-US" altLang="tr-TR" sz="2000" dirty="0">
                <a:solidFill>
                  <a:srgbClr val="000000"/>
                </a:solidFill>
                <a:latin typeface="Comic Sans MS" panose="030F0702030302020204" pitchFamily="66" charset="0"/>
              </a:rPr>
              <a:t>.</a:t>
            </a:r>
          </a:p>
        </p:txBody>
      </p:sp>
      <p:graphicFrame>
        <p:nvGraphicFramePr>
          <p:cNvPr id="433166" name="Object 14"/>
          <p:cNvGraphicFramePr>
            <a:graphicFrameLocks noChangeAspect="1"/>
          </p:cNvGraphicFramePr>
          <p:nvPr>
            <p:extLst>
              <p:ext uri="{D42A27DB-BD31-4B8C-83A1-F6EECF244321}">
                <p14:modId xmlns:p14="http://schemas.microsoft.com/office/powerpoint/2010/main" val="1619313164"/>
              </p:ext>
            </p:extLst>
          </p:nvPr>
        </p:nvGraphicFramePr>
        <p:xfrm>
          <a:off x="3216648" y="2564904"/>
          <a:ext cx="2362200" cy="1504950"/>
        </p:xfrm>
        <a:graphic>
          <a:graphicData uri="http://schemas.openxmlformats.org/presentationml/2006/ole">
            <mc:AlternateContent xmlns:mc="http://schemas.openxmlformats.org/markup-compatibility/2006">
              <mc:Choice xmlns:v="urn:schemas-microsoft-com:vml" Requires="v">
                <p:oleObj spid="_x0000_s7335" name="CorelDRAW" r:id="rId4" imgW="947880" imgH="603360" progId="CorelDRAW.Graphic.9">
                  <p:embed/>
                </p:oleObj>
              </mc:Choice>
              <mc:Fallback>
                <p:oleObj name="CorelDRAW" r:id="rId4" imgW="947880" imgH="603360" progId="CorelDRAW.Graphic.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648" y="2564904"/>
                        <a:ext cx="236220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167" name="Text Box 15"/>
          <p:cNvSpPr txBox="1">
            <a:spLocks noChangeArrowheads="1"/>
          </p:cNvSpPr>
          <p:nvPr/>
        </p:nvSpPr>
        <p:spPr bwMode="auto">
          <a:xfrm>
            <a:off x="3735760" y="3115766"/>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000">
                <a:solidFill>
                  <a:srgbClr val="000000"/>
                </a:solidFill>
                <a:latin typeface="Comic Sans MS" panose="030F0702030302020204" pitchFamily="66" charset="0"/>
              </a:rPr>
              <a:t>Dielectric</a:t>
            </a:r>
          </a:p>
        </p:txBody>
      </p:sp>
      <p:grpSp>
        <p:nvGrpSpPr>
          <p:cNvPr id="433168" name="Group 16"/>
          <p:cNvGrpSpPr>
            <a:grpSpLocks/>
          </p:cNvGrpSpPr>
          <p:nvPr/>
        </p:nvGrpSpPr>
        <p:grpSpPr bwMode="auto">
          <a:xfrm>
            <a:off x="687760" y="3068141"/>
            <a:ext cx="2438400" cy="473075"/>
            <a:chOff x="1488" y="2976"/>
            <a:chExt cx="1536" cy="298"/>
          </a:xfrm>
        </p:grpSpPr>
        <p:sp>
          <p:nvSpPr>
            <p:cNvPr id="433169" name="Text Box 17"/>
            <p:cNvSpPr txBox="1">
              <a:spLocks noChangeArrowheads="1"/>
            </p:cNvSpPr>
            <p:nvPr/>
          </p:nvSpPr>
          <p:spPr bwMode="auto">
            <a:xfrm>
              <a:off x="1488" y="3024"/>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000">
                  <a:solidFill>
                    <a:srgbClr val="000000"/>
                  </a:solidFill>
                  <a:latin typeface="Comic Sans MS" panose="030F0702030302020204" pitchFamily="66" charset="0"/>
                </a:rPr>
                <a:t>Conductors</a:t>
              </a:r>
            </a:p>
          </p:txBody>
        </p:sp>
        <p:sp>
          <p:nvSpPr>
            <p:cNvPr id="433170" name="Line 18"/>
            <p:cNvSpPr>
              <a:spLocks noChangeShapeType="1"/>
            </p:cNvSpPr>
            <p:nvPr/>
          </p:nvSpPr>
          <p:spPr bwMode="auto">
            <a:xfrm flipV="1">
              <a:off x="2496" y="2976"/>
              <a:ext cx="52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Comic Sans MS" panose="030F0702030302020204" pitchFamily="66" charset="0"/>
              </a:endParaRPr>
            </a:p>
          </p:txBody>
        </p:sp>
        <p:sp>
          <p:nvSpPr>
            <p:cNvPr id="433171" name="Line 19"/>
            <p:cNvSpPr>
              <a:spLocks noChangeShapeType="1"/>
            </p:cNvSpPr>
            <p:nvPr/>
          </p:nvSpPr>
          <p:spPr bwMode="auto">
            <a:xfrm>
              <a:off x="2496" y="3168"/>
              <a:ext cx="52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solidFill>
                  <a:srgbClr val="000000"/>
                </a:solidFill>
                <a:latin typeface="Comic Sans MS" panose="030F0702030302020204" pitchFamily="66" charset="0"/>
              </a:endParaRPr>
            </a:p>
          </p:txBody>
        </p:sp>
      </p:grpSp>
      <p:graphicFrame>
        <p:nvGraphicFramePr>
          <p:cNvPr id="11" name="Object 34"/>
          <p:cNvGraphicFramePr>
            <a:graphicFrameLocks noChangeAspect="1"/>
          </p:cNvGraphicFramePr>
          <p:nvPr>
            <p:extLst>
              <p:ext uri="{D42A27DB-BD31-4B8C-83A1-F6EECF244321}">
                <p14:modId xmlns:p14="http://schemas.microsoft.com/office/powerpoint/2010/main" val="1422386776"/>
              </p:ext>
            </p:extLst>
          </p:nvPr>
        </p:nvGraphicFramePr>
        <p:xfrm>
          <a:off x="687760" y="4223417"/>
          <a:ext cx="5122862" cy="896937"/>
        </p:xfrm>
        <a:graphic>
          <a:graphicData uri="http://schemas.openxmlformats.org/presentationml/2006/ole">
            <mc:AlternateContent xmlns:mc="http://schemas.openxmlformats.org/markup-compatibility/2006">
              <mc:Choice xmlns:v="urn:schemas-microsoft-com:vml" Requires="v">
                <p:oleObj spid="_x0000_s7336" name="Equation" r:id="rId6" imgW="2247840" imgH="393480" progId="Equation.DSMT4">
                  <p:embed/>
                </p:oleObj>
              </mc:Choice>
              <mc:Fallback>
                <p:oleObj name="Equation" r:id="rId6" imgW="224784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60" y="4223417"/>
                        <a:ext cx="5122862" cy="896937"/>
                      </a:xfrm>
                      <a:prstGeom prst="rect">
                        <a:avLst/>
                      </a:prstGeom>
                      <a:solidFill>
                        <a:srgbClr val="FFFFCC"/>
                      </a:solidFill>
                      <a:ln w="9525">
                        <a:solidFill>
                          <a:srgbClr val="000000"/>
                        </a:solidFill>
                        <a:miter lim="800000"/>
                        <a:headEnd/>
                        <a:tailEnd/>
                      </a:ln>
                      <a:effectLst>
                        <a:outerShdw dist="188799" dir="2536421" algn="ctr" rotWithShape="0">
                          <a:schemeClr val="bg2"/>
                        </a:outerShdw>
                      </a:effectLst>
                    </p:spPr>
                  </p:pic>
                </p:oleObj>
              </mc:Fallback>
            </mc:AlternateContent>
          </a:graphicData>
        </a:graphic>
      </p:graphicFrame>
    </p:spTree>
    <p:extLst>
      <p:ext uri="{BB962C8B-B14F-4D97-AF65-F5344CB8AC3E}">
        <p14:creationId xmlns:p14="http://schemas.microsoft.com/office/powerpoint/2010/main" val="197326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33167"/>
                                        </p:tgtEl>
                                        <p:attrNameLst>
                                          <p:attrName>style.visibility</p:attrName>
                                        </p:attrNameLst>
                                      </p:cBhvr>
                                      <p:to>
                                        <p:strVal val="visible"/>
                                      </p:to>
                                    </p:set>
                                    <p:anim calcmode="lin" valueType="num">
                                      <p:cBhvr additive="base">
                                        <p:cTn id="7" dur="500" fill="hold"/>
                                        <p:tgtEl>
                                          <p:spTgt spid="433167"/>
                                        </p:tgtEl>
                                        <p:attrNameLst>
                                          <p:attrName>ppt_x</p:attrName>
                                        </p:attrNameLst>
                                      </p:cBhvr>
                                      <p:tavLst>
                                        <p:tav tm="0">
                                          <p:val>
                                            <p:strVal val="1+#ppt_w/2"/>
                                          </p:val>
                                        </p:tav>
                                        <p:tav tm="100000">
                                          <p:val>
                                            <p:strVal val="#ppt_x"/>
                                          </p:val>
                                        </p:tav>
                                      </p:tavLst>
                                    </p:anim>
                                    <p:anim calcmode="lin" valueType="num">
                                      <p:cBhvr additive="base">
                                        <p:cTn id="8" dur="500" fill="hold"/>
                                        <p:tgtEl>
                                          <p:spTgt spid="43316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433168"/>
                                        </p:tgtEl>
                                        <p:attrNameLst>
                                          <p:attrName>style.visibility</p:attrName>
                                        </p:attrNameLst>
                                      </p:cBhvr>
                                      <p:to>
                                        <p:strVal val="visible"/>
                                      </p:to>
                                    </p:set>
                                    <p:anim calcmode="lin" valueType="num">
                                      <p:cBhvr additive="base">
                                        <p:cTn id="12" dur="500" fill="hold"/>
                                        <p:tgtEl>
                                          <p:spTgt spid="433168"/>
                                        </p:tgtEl>
                                        <p:attrNameLst>
                                          <p:attrName>ppt_x</p:attrName>
                                        </p:attrNameLst>
                                      </p:cBhvr>
                                      <p:tavLst>
                                        <p:tav tm="0">
                                          <p:val>
                                            <p:strVal val="0-#ppt_w/2"/>
                                          </p:val>
                                        </p:tav>
                                        <p:tav tm="100000">
                                          <p:val>
                                            <p:strVal val="#ppt_x"/>
                                          </p:val>
                                        </p:tav>
                                      </p:tavLst>
                                    </p:anim>
                                    <p:anim calcmode="lin" valueType="num">
                                      <p:cBhvr additive="base">
                                        <p:cTn id="13" dur="500" fill="hold"/>
                                        <p:tgtEl>
                                          <p:spTgt spid="43316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6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80" name="Rectangle 4"/>
          <p:cNvSpPr>
            <a:spLocks noChangeArrowheads="1"/>
          </p:cNvSpPr>
          <p:nvPr/>
        </p:nvSpPr>
        <p:spPr bwMode="auto">
          <a:xfrm>
            <a:off x="1066800" y="1295400"/>
            <a:ext cx="2438400" cy="533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000000"/>
              </a:solidFill>
              <a:latin typeface="Times New Roman" pitchFamily="18" charset="0"/>
            </a:endParaRPr>
          </a:p>
        </p:txBody>
      </p:sp>
      <p:sp>
        <p:nvSpPr>
          <p:cNvPr id="434181" name="Text Box 5"/>
          <p:cNvSpPr txBox="1">
            <a:spLocks noChangeArrowheads="1"/>
          </p:cNvSpPr>
          <p:nvPr/>
        </p:nvSpPr>
        <p:spPr bwMode="auto">
          <a:xfrm>
            <a:off x="1219200" y="1295400"/>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800">
                <a:solidFill>
                  <a:srgbClr val="000000"/>
                </a:solidFill>
                <a:latin typeface="Times New Roman" pitchFamily="18" charset="0"/>
              </a:rPr>
              <a:t>The Capacitor</a:t>
            </a:r>
            <a:endParaRPr lang="en-US" altLang="tr-TR" sz="2800" i="1">
              <a:solidFill>
                <a:srgbClr val="000000"/>
              </a:solidFill>
              <a:latin typeface="Times New Roman" pitchFamily="18" charset="0"/>
            </a:endParaRPr>
          </a:p>
        </p:txBody>
      </p:sp>
      <p:grpSp>
        <p:nvGrpSpPr>
          <p:cNvPr id="434191" name="Group 15"/>
          <p:cNvGrpSpPr>
            <a:grpSpLocks/>
          </p:cNvGrpSpPr>
          <p:nvPr/>
        </p:nvGrpSpPr>
        <p:grpSpPr bwMode="auto">
          <a:xfrm>
            <a:off x="1371600" y="1981200"/>
            <a:ext cx="6037263" cy="2397125"/>
            <a:chOff x="864" y="1248"/>
            <a:chExt cx="3803" cy="1510"/>
          </a:xfrm>
        </p:grpSpPr>
        <p:graphicFrame>
          <p:nvGraphicFramePr>
            <p:cNvPr id="434192" name="Object 16"/>
            <p:cNvGraphicFramePr>
              <a:graphicFrameLocks noChangeAspect="1"/>
            </p:cNvGraphicFramePr>
            <p:nvPr/>
          </p:nvGraphicFramePr>
          <p:xfrm>
            <a:off x="2496" y="1248"/>
            <a:ext cx="2171" cy="1510"/>
          </p:xfrm>
          <a:graphic>
            <a:graphicData uri="http://schemas.openxmlformats.org/presentationml/2006/ole">
              <mc:AlternateContent xmlns:mc="http://schemas.openxmlformats.org/markup-compatibility/2006">
                <mc:Choice xmlns:v="urn:schemas-microsoft-com:vml" Requires="v">
                  <p:oleObj spid="_x0000_s8522" name="CorelDRAW" r:id="rId3" imgW="3445920" imgH="2396520" progId="CorelDRAW.Graphic.9">
                    <p:embed/>
                  </p:oleObj>
                </mc:Choice>
                <mc:Fallback>
                  <p:oleObj name="CorelDRAW" r:id="rId3" imgW="3445920" imgH="2396520" progId="CorelDRAW.Graphic.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1248"/>
                          <a:ext cx="2171" cy="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3" name="Text Box 17"/>
            <p:cNvSpPr txBox="1">
              <a:spLocks noChangeArrowheads="1"/>
            </p:cNvSpPr>
            <p:nvPr/>
          </p:nvSpPr>
          <p:spPr bwMode="auto">
            <a:xfrm>
              <a:off x="864" y="2016"/>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Initially uncharged</a:t>
              </a:r>
            </a:p>
          </p:txBody>
        </p:sp>
      </p:grpSp>
      <p:grpSp>
        <p:nvGrpSpPr>
          <p:cNvPr id="434194" name="Group 18"/>
          <p:cNvGrpSpPr>
            <a:grpSpLocks/>
          </p:cNvGrpSpPr>
          <p:nvPr/>
        </p:nvGrpSpPr>
        <p:grpSpPr bwMode="auto">
          <a:xfrm>
            <a:off x="1477963" y="2133600"/>
            <a:ext cx="6324600" cy="3128963"/>
            <a:chOff x="931" y="1344"/>
            <a:chExt cx="3984" cy="1971"/>
          </a:xfrm>
        </p:grpSpPr>
        <p:graphicFrame>
          <p:nvGraphicFramePr>
            <p:cNvPr id="434195" name="Object 19"/>
            <p:cNvGraphicFramePr>
              <a:graphicFrameLocks noChangeAspect="1"/>
            </p:cNvGraphicFramePr>
            <p:nvPr/>
          </p:nvGraphicFramePr>
          <p:xfrm>
            <a:off x="2400" y="1344"/>
            <a:ext cx="2515" cy="1971"/>
          </p:xfrm>
          <a:graphic>
            <a:graphicData uri="http://schemas.openxmlformats.org/presentationml/2006/ole">
              <mc:AlternateContent xmlns:mc="http://schemas.openxmlformats.org/markup-compatibility/2006">
                <mc:Choice xmlns:v="urn:schemas-microsoft-com:vml" Requires="v">
                  <p:oleObj spid="_x0000_s8523" name="CorelDRAW" r:id="rId5" imgW="3993120" imgH="3128400" progId="CorelDRAW.Graphic.9">
                    <p:embed/>
                  </p:oleObj>
                </mc:Choice>
                <mc:Fallback>
                  <p:oleObj name="CorelDRAW" r:id="rId5" imgW="3993120" imgH="3128400" progId="CorelDRAW.Graphic.9">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1344"/>
                          <a:ext cx="2515" cy="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6" name="Text Box 20"/>
            <p:cNvSpPr txBox="1">
              <a:spLocks noChangeArrowheads="1"/>
            </p:cNvSpPr>
            <p:nvPr/>
          </p:nvSpPr>
          <p:spPr bwMode="auto">
            <a:xfrm>
              <a:off x="931" y="2016"/>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Charging</a:t>
              </a:r>
            </a:p>
          </p:txBody>
        </p:sp>
      </p:grpSp>
      <p:grpSp>
        <p:nvGrpSpPr>
          <p:cNvPr id="434197" name="Group 21"/>
          <p:cNvGrpSpPr>
            <a:grpSpLocks/>
          </p:cNvGrpSpPr>
          <p:nvPr/>
        </p:nvGrpSpPr>
        <p:grpSpPr bwMode="auto">
          <a:xfrm>
            <a:off x="1447800" y="1997075"/>
            <a:ext cx="6354763" cy="3260725"/>
            <a:chOff x="912" y="1258"/>
            <a:chExt cx="4003" cy="2054"/>
          </a:xfrm>
        </p:grpSpPr>
        <p:graphicFrame>
          <p:nvGraphicFramePr>
            <p:cNvPr id="434198" name="Object 22"/>
            <p:cNvGraphicFramePr>
              <a:graphicFrameLocks noChangeAspect="1"/>
            </p:cNvGraphicFramePr>
            <p:nvPr/>
          </p:nvGraphicFramePr>
          <p:xfrm>
            <a:off x="2400" y="1258"/>
            <a:ext cx="2515" cy="2054"/>
          </p:xfrm>
          <a:graphic>
            <a:graphicData uri="http://schemas.openxmlformats.org/presentationml/2006/ole">
              <mc:AlternateContent xmlns:mc="http://schemas.openxmlformats.org/markup-compatibility/2006">
                <mc:Choice xmlns:v="urn:schemas-microsoft-com:vml" Requires="v">
                  <p:oleObj spid="_x0000_s8524" name="CorelDRAW" r:id="rId7" imgW="3993120" imgH="3261240" progId="CorelDRAW.Graphic.9">
                    <p:embed/>
                  </p:oleObj>
                </mc:Choice>
                <mc:Fallback>
                  <p:oleObj name="CorelDRAW" r:id="rId7" imgW="3993120" imgH="3261240" progId="CorelDRAW.Graphic.9">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1258"/>
                          <a:ext cx="2515" cy="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99" name="Text Box 23"/>
            <p:cNvSpPr txBox="1">
              <a:spLocks noChangeArrowheads="1"/>
            </p:cNvSpPr>
            <p:nvPr/>
          </p:nvSpPr>
          <p:spPr bwMode="auto">
            <a:xfrm>
              <a:off x="912" y="2016"/>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Fully charged</a:t>
              </a:r>
            </a:p>
          </p:txBody>
        </p:sp>
      </p:grpSp>
      <p:grpSp>
        <p:nvGrpSpPr>
          <p:cNvPr id="434200" name="Group 24"/>
          <p:cNvGrpSpPr>
            <a:grpSpLocks/>
          </p:cNvGrpSpPr>
          <p:nvPr/>
        </p:nvGrpSpPr>
        <p:grpSpPr bwMode="auto">
          <a:xfrm>
            <a:off x="1371600" y="1981200"/>
            <a:ext cx="5386388" cy="2393950"/>
            <a:chOff x="864" y="1248"/>
            <a:chExt cx="3393" cy="1508"/>
          </a:xfrm>
        </p:grpSpPr>
        <p:graphicFrame>
          <p:nvGraphicFramePr>
            <p:cNvPr id="434201" name="Object 25"/>
            <p:cNvGraphicFramePr>
              <a:graphicFrameLocks noChangeAspect="1"/>
            </p:cNvGraphicFramePr>
            <p:nvPr/>
          </p:nvGraphicFramePr>
          <p:xfrm>
            <a:off x="2976" y="1248"/>
            <a:ext cx="1281" cy="1508"/>
          </p:xfrm>
          <a:graphic>
            <a:graphicData uri="http://schemas.openxmlformats.org/presentationml/2006/ole">
              <mc:AlternateContent xmlns:mc="http://schemas.openxmlformats.org/markup-compatibility/2006">
                <mc:Choice xmlns:v="urn:schemas-microsoft-com:vml" Requires="v">
                  <p:oleObj spid="_x0000_s8525" name="CorelDRAW" r:id="rId9" imgW="1958040" imgH="2318400" progId="CorelDRAW.Graphic.9">
                    <p:embed/>
                  </p:oleObj>
                </mc:Choice>
                <mc:Fallback>
                  <p:oleObj name="CorelDRAW" r:id="rId9" imgW="1958040" imgH="2318400" progId="CorelDRAW.Graphic.9">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6" y="1248"/>
                          <a:ext cx="1281" cy="150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202" name="Text Box 26"/>
            <p:cNvSpPr txBox="1">
              <a:spLocks noChangeArrowheads="1"/>
            </p:cNvSpPr>
            <p:nvPr/>
          </p:nvSpPr>
          <p:spPr bwMode="auto">
            <a:xfrm>
              <a:off x="864" y="2016"/>
              <a:ext cx="1488" cy="288"/>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Source removed</a:t>
              </a:r>
            </a:p>
          </p:txBody>
        </p:sp>
      </p:grpSp>
      <p:sp>
        <p:nvSpPr>
          <p:cNvPr id="434203" name="Text Box 27"/>
          <p:cNvSpPr txBox="1">
            <a:spLocks noChangeArrowheads="1"/>
          </p:cNvSpPr>
          <p:nvPr/>
        </p:nvSpPr>
        <p:spPr bwMode="auto">
          <a:xfrm>
            <a:off x="1524000" y="2133600"/>
            <a:ext cx="2286000" cy="8223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The charging process…</a:t>
            </a:r>
          </a:p>
        </p:txBody>
      </p:sp>
      <p:sp>
        <p:nvSpPr>
          <p:cNvPr id="434204" name="Text Box 28"/>
          <p:cNvSpPr txBox="1">
            <a:spLocks noChangeArrowheads="1"/>
          </p:cNvSpPr>
          <p:nvPr/>
        </p:nvSpPr>
        <p:spPr bwMode="auto">
          <a:xfrm>
            <a:off x="838200" y="53340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sz="2400">
                <a:solidFill>
                  <a:srgbClr val="000000"/>
                </a:solidFill>
                <a:latin typeface="Times New Roman" pitchFamily="18" charset="0"/>
              </a:rPr>
              <a:t>A capacitor with stored charge can act as a temporary battery.</a:t>
            </a:r>
          </a:p>
        </p:txBody>
      </p:sp>
    </p:spTree>
    <p:extLst>
      <p:ext uri="{BB962C8B-B14F-4D97-AF65-F5344CB8AC3E}">
        <p14:creationId xmlns:p14="http://schemas.microsoft.com/office/powerpoint/2010/main" val="2373462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434191"/>
                                        </p:tgtEl>
                                        <p:attrNameLst>
                                          <p:attrName>style.visibility</p:attrName>
                                        </p:attrNameLst>
                                      </p:cBhvr>
                                      <p:to>
                                        <p:strVal val="visible"/>
                                      </p:to>
                                    </p:set>
                                  </p:childTnLst>
                                  <p:subTnLst>
                                    <p:set>
                                      <p:cBhvr override="childStyle">
                                        <p:cTn dur="1" fill="hold" display="0" masterRel="nextClick" afterEffect="1"/>
                                        <p:tgtEl>
                                          <p:spTgt spid="43419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434194"/>
                                        </p:tgtEl>
                                        <p:attrNameLst>
                                          <p:attrName>style.visibility</p:attrName>
                                        </p:attrNameLst>
                                      </p:cBhvr>
                                      <p:to>
                                        <p:strVal val="visible"/>
                                      </p:to>
                                    </p:set>
                                    <p:animEffect transition="in" filter="wipe(up)">
                                      <p:cBhvr>
                                        <p:cTn id="11" dur="500"/>
                                        <p:tgtEl>
                                          <p:spTgt spid="434194"/>
                                        </p:tgtEl>
                                      </p:cBhvr>
                                    </p:animEffect>
                                  </p:childTnLst>
                                  <p:subTnLst>
                                    <p:set>
                                      <p:cBhvr override="childStyle">
                                        <p:cTn dur="1" fill="hold" display="0" masterRel="nextClick" afterEffect="1"/>
                                        <p:tgtEl>
                                          <p:spTgt spid="434194"/>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434197"/>
                                        </p:tgtEl>
                                        <p:attrNameLst>
                                          <p:attrName>style.visibility</p:attrName>
                                        </p:attrNameLst>
                                      </p:cBhvr>
                                      <p:to>
                                        <p:strVal val="visible"/>
                                      </p:to>
                                    </p:set>
                                    <p:animEffect transition="in" filter="wipe(up)">
                                      <p:cBhvr>
                                        <p:cTn id="16" dur="500"/>
                                        <p:tgtEl>
                                          <p:spTgt spid="434197"/>
                                        </p:tgtEl>
                                      </p:cBhvr>
                                    </p:animEffect>
                                  </p:childTnLst>
                                  <p:subTnLst>
                                    <p:set>
                                      <p:cBhvr override="childStyle">
                                        <p:cTn dur="1" fill="hold" display="0" masterRel="nextClick" afterEffect="1"/>
                                        <p:tgtEl>
                                          <p:spTgt spid="434197"/>
                                        </p:tgtEl>
                                        <p:attrNameLst>
                                          <p:attrName>style.visibility</p:attrName>
                                        </p:attrNameLst>
                                      </p:cBhvr>
                                      <p:to>
                                        <p:strVal val="hidden"/>
                                      </p:to>
                                    </p:set>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434200"/>
                                        </p:tgtEl>
                                        <p:attrNameLst>
                                          <p:attrName>style.visibility</p:attrName>
                                        </p:attrNameLst>
                                      </p:cBhvr>
                                      <p:to>
                                        <p:strVal val="visible"/>
                                      </p:to>
                                    </p:set>
                                    <p:animEffect transition="in" filter="wipe(up)">
                                      <p:cBhvr>
                                        <p:cTn id="21" dur="500"/>
                                        <p:tgtEl>
                                          <p:spTgt spid="43420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4204"/>
                                        </p:tgtEl>
                                        <p:attrNameLst>
                                          <p:attrName>style.visibility</p:attrName>
                                        </p:attrNameLst>
                                      </p:cBhvr>
                                      <p:to>
                                        <p:strVal val="visible"/>
                                      </p:to>
                                    </p:set>
                                    <p:animEffect transition="in" filter="wipe(left)">
                                      <p:cBhvr>
                                        <p:cTn id="26" dur="500"/>
                                        <p:tgtEl>
                                          <p:spTgt spid="434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20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1"/>
          <p:cNvSpPr txBox="1">
            <a:spLocks noChangeArrowheads="1"/>
          </p:cNvSpPr>
          <p:nvPr/>
        </p:nvSpPr>
        <p:spPr bwMode="auto">
          <a:xfrm>
            <a:off x="179512" y="180530"/>
            <a:ext cx="3999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r>
              <a:rPr kumimoji="0" lang="en-US" altLang="zh-TW" sz="2800" b="1" dirty="0" smtClean="0">
                <a:solidFill>
                  <a:srgbClr val="0070C0"/>
                </a:solidFill>
                <a:latin typeface="Comic Sans MS" panose="030F0702030302020204" pitchFamily="66" charset="0"/>
                <a:cs typeface="Arial" panose="020B0604020202020204" pitchFamily="34" charset="0"/>
              </a:rPr>
              <a:t>Capacitors </a:t>
            </a:r>
            <a:r>
              <a:rPr kumimoji="0" lang="en-US" altLang="zh-TW" sz="2800" b="1" dirty="0">
                <a:solidFill>
                  <a:srgbClr val="0070C0"/>
                </a:solidFill>
                <a:latin typeface="Comic Sans MS" panose="030F0702030302020204" pitchFamily="66" charset="0"/>
                <a:cs typeface="Arial" panose="020B0604020202020204" pitchFamily="34" charset="0"/>
              </a:rPr>
              <a:t>in Parallel:</a:t>
            </a:r>
          </a:p>
        </p:txBody>
      </p:sp>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032" y="990600"/>
            <a:ext cx="37338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79" name="Group 13"/>
          <p:cNvGrpSpPr>
            <a:grpSpLocks/>
          </p:cNvGrpSpPr>
          <p:nvPr/>
        </p:nvGrpSpPr>
        <p:grpSpPr bwMode="auto">
          <a:xfrm>
            <a:off x="304800" y="990600"/>
            <a:ext cx="4648200" cy="3276600"/>
            <a:chOff x="457200" y="3810000"/>
            <a:chExt cx="4219575" cy="2943225"/>
          </a:xfrm>
        </p:grpSpPr>
        <p:pic>
          <p:nvPicPr>
            <p:cNvPr id="245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0"/>
              <a:ext cx="4219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495800"/>
              <a:ext cx="3829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105400"/>
              <a:ext cx="292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8"/>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762000" y="6019800"/>
              <a:ext cx="3714750" cy="733425"/>
            </a:xfrm>
            <a:prstGeom prst="rect">
              <a:avLst/>
            </a:prstGeom>
            <a:ln w="88900" cap="sq" cmpd="thickThin">
              <a:solidFill>
                <a:srgbClr val="000000"/>
              </a:solidFill>
              <a:prstDash val="solid"/>
              <a:miter lim="800000"/>
            </a:ln>
            <a:effectLst>
              <a:innerShdw blurRad="76200">
                <a:srgbClr val="000000"/>
              </a:innerShdw>
            </a:effectLst>
          </p:spPr>
        </p:pic>
        <p:sp>
          <p:nvSpPr>
            <p:cNvPr id="11" name="Down Arrow 10"/>
            <p:cNvSpPr>
              <a:spLocks noChangeArrowheads="1"/>
            </p:cNvSpPr>
            <p:nvPr/>
          </p:nvSpPr>
          <p:spPr bwMode="auto">
            <a:xfrm>
              <a:off x="2438729" y="4190737"/>
              <a:ext cx="152758" cy="305160"/>
            </a:xfrm>
            <a:prstGeom prst="downArrow">
              <a:avLst>
                <a:gd name="adj1" fmla="val 50000"/>
                <a:gd name="adj2" fmla="val 50000"/>
              </a:avLst>
            </a:prstGeom>
            <a:gradFill rotWithShape="1">
              <a:gsLst>
                <a:gs pos="0">
                  <a:srgbClr val="9595FF"/>
                </a:gs>
                <a:gs pos="35001">
                  <a:srgbClr val="B6B6FF"/>
                </a:gs>
                <a:gs pos="100000">
                  <a:srgbClr val="E1E1FF"/>
                </a:gs>
              </a:gsLst>
              <a:lin ang="16200000" scaled="1"/>
            </a:gradFill>
            <a:ln w="9525">
              <a:solidFill>
                <a:srgbClr val="2E2ECB"/>
              </a:solidFill>
              <a:miter lim="800000"/>
              <a:headEnd/>
              <a:tailEnd/>
            </a:ln>
            <a:effectLst>
              <a:outerShdw blurRad="63500" dist="20000" dir="5400000" rotWithShape="0">
                <a:srgbClr val="000000">
                  <a:alpha val="37999"/>
                </a:srgbClr>
              </a:outerShdw>
            </a:effectLst>
          </p:spPr>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a:endParaRPr kumimoji="0" lang="zh-TW" altLang="en-US">
                <a:solidFill>
                  <a:srgbClr val="000000"/>
                </a:solidFill>
                <a:latin typeface="Comic Sans MS" panose="030F0702030302020204" pitchFamily="66" charset="0"/>
              </a:endParaRPr>
            </a:p>
          </p:txBody>
        </p:sp>
        <p:sp>
          <p:nvSpPr>
            <p:cNvPr id="12" name="Down Arrow 11"/>
            <p:cNvSpPr>
              <a:spLocks noChangeArrowheads="1"/>
            </p:cNvSpPr>
            <p:nvPr/>
          </p:nvSpPr>
          <p:spPr bwMode="auto">
            <a:xfrm>
              <a:off x="2362350" y="4876634"/>
              <a:ext cx="152758" cy="305160"/>
            </a:xfrm>
            <a:prstGeom prst="downArrow">
              <a:avLst>
                <a:gd name="adj1" fmla="val 50000"/>
                <a:gd name="adj2" fmla="val 50000"/>
              </a:avLst>
            </a:prstGeom>
            <a:gradFill rotWithShape="1">
              <a:gsLst>
                <a:gs pos="0">
                  <a:srgbClr val="9595FF"/>
                </a:gs>
                <a:gs pos="35001">
                  <a:srgbClr val="B6B6FF"/>
                </a:gs>
                <a:gs pos="100000">
                  <a:srgbClr val="E1E1FF"/>
                </a:gs>
              </a:gsLst>
              <a:lin ang="16200000" scaled="1"/>
            </a:gradFill>
            <a:ln w="9525">
              <a:solidFill>
                <a:srgbClr val="2E2ECB"/>
              </a:solidFill>
              <a:miter lim="800000"/>
              <a:headEnd/>
              <a:tailEnd/>
            </a:ln>
            <a:effectLst>
              <a:outerShdw blurRad="63500" dist="20000" dir="5400000" rotWithShape="0">
                <a:srgbClr val="000000">
                  <a:alpha val="37999"/>
                </a:srgbClr>
              </a:outerShdw>
            </a:effectLst>
          </p:spPr>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a:endParaRPr kumimoji="0" lang="zh-TW" altLang="en-US">
                <a:solidFill>
                  <a:srgbClr val="000000"/>
                </a:solidFill>
                <a:latin typeface="Comic Sans MS" panose="030F0702030302020204" pitchFamily="66" charset="0"/>
              </a:endParaRPr>
            </a:p>
          </p:txBody>
        </p:sp>
        <p:sp>
          <p:nvSpPr>
            <p:cNvPr id="13" name="Down Arrow 12"/>
            <p:cNvSpPr>
              <a:spLocks noChangeArrowheads="1"/>
            </p:cNvSpPr>
            <p:nvPr/>
          </p:nvSpPr>
          <p:spPr bwMode="auto">
            <a:xfrm>
              <a:off x="2285971" y="5638108"/>
              <a:ext cx="152758" cy="305160"/>
            </a:xfrm>
            <a:prstGeom prst="downArrow">
              <a:avLst>
                <a:gd name="adj1" fmla="val 50000"/>
                <a:gd name="adj2" fmla="val 50000"/>
              </a:avLst>
            </a:prstGeom>
            <a:gradFill rotWithShape="1">
              <a:gsLst>
                <a:gs pos="0">
                  <a:srgbClr val="9595FF"/>
                </a:gs>
                <a:gs pos="35001">
                  <a:srgbClr val="B6B6FF"/>
                </a:gs>
                <a:gs pos="100000">
                  <a:srgbClr val="E1E1FF"/>
                </a:gs>
              </a:gsLst>
              <a:lin ang="16200000" scaled="1"/>
            </a:gradFill>
            <a:ln w="9525">
              <a:solidFill>
                <a:srgbClr val="2E2ECB"/>
              </a:solidFill>
              <a:miter lim="800000"/>
              <a:headEnd/>
              <a:tailEnd/>
            </a:ln>
            <a:effectLst>
              <a:outerShdw blurRad="63500" dist="20000" dir="5400000" rotWithShape="0">
                <a:srgbClr val="000000">
                  <a:alpha val="37999"/>
                </a:srgbClr>
              </a:outerShdw>
            </a:effectLst>
          </p:spPr>
          <p:txBody>
            <a:bodyPr anchor="ct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pPr algn="ctr"/>
              <a:endParaRPr kumimoji="0" lang="zh-TW" altLang="en-US">
                <a:solidFill>
                  <a:srgbClr val="000000"/>
                </a:solidFill>
                <a:latin typeface="Comic Sans MS" panose="030F0702030302020204" pitchFamily="66" charset="0"/>
              </a:endParaRPr>
            </a:p>
          </p:txBody>
        </p:sp>
      </p:grpSp>
    </p:spTree>
    <p:extLst>
      <p:ext uri="{BB962C8B-B14F-4D97-AF65-F5344CB8AC3E}">
        <p14:creationId xmlns:p14="http://schemas.microsoft.com/office/powerpoint/2010/main" val="807137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Grp="1" noChangeArrowheads="1"/>
          </p:cNvSpPr>
          <p:nvPr>
            <p:ph type="title"/>
          </p:nvPr>
        </p:nvSpPr>
        <p:spPr/>
        <p:txBody>
          <a:bodyPr/>
          <a:lstStyle/>
          <a:p>
            <a:pPr>
              <a:defRPr/>
            </a:pPr>
            <a:r>
              <a:rPr lang="en-US" altLang="en-US" smtClean="0"/>
              <a:t>What is Electricity?	</a:t>
            </a:r>
          </a:p>
        </p:txBody>
      </p:sp>
      <p:sp>
        <p:nvSpPr>
          <p:cNvPr id="104451" name="Rectangle 1027"/>
          <p:cNvSpPr>
            <a:spLocks noGrp="1" noChangeArrowheads="1"/>
          </p:cNvSpPr>
          <p:nvPr>
            <p:ph type="body" idx="1"/>
          </p:nvPr>
        </p:nvSpPr>
        <p:spPr>
          <a:xfrm>
            <a:off x="457200" y="1600201"/>
            <a:ext cx="8229600" cy="1540768"/>
          </a:xfrm>
        </p:spPr>
        <p:txBody>
          <a:bodyPr>
            <a:normAutofit/>
          </a:bodyPr>
          <a:lstStyle/>
          <a:p>
            <a:pPr>
              <a:defRPr/>
            </a:pPr>
            <a:r>
              <a:rPr lang="en-US" altLang="en-US" sz="2000" dirty="0" smtClean="0"/>
              <a:t>Electricity is generated from the </a:t>
            </a:r>
            <a:r>
              <a:rPr lang="en-US" altLang="en-US" sz="2000" dirty="0" smtClean="0">
                <a:solidFill>
                  <a:srgbClr val="002060"/>
                </a:solidFill>
              </a:rPr>
              <a:t>motion of tiny charged atomic particles </a:t>
            </a:r>
            <a:r>
              <a:rPr lang="en-US" altLang="en-US" sz="2000" dirty="0" smtClean="0"/>
              <a:t>called electrons and protons!</a:t>
            </a:r>
            <a:endParaRPr lang="en-US" altLang="en-US" sz="2000" i="1" dirty="0" smtClean="0"/>
          </a:p>
          <a:p>
            <a:pPr>
              <a:defRPr/>
            </a:pPr>
            <a:r>
              <a:rPr lang="en-US" altLang="en-US" sz="2000" dirty="0" smtClean="0"/>
              <a:t>Protons = +</a:t>
            </a:r>
          </a:p>
          <a:p>
            <a:pPr>
              <a:defRPr/>
            </a:pPr>
            <a:r>
              <a:rPr lang="en-US" altLang="en-US" sz="2000" dirty="0" smtClean="0"/>
              <a:t>Electrons = -</a:t>
            </a:r>
          </a:p>
        </p:txBody>
      </p:sp>
      <p:pic>
        <p:nvPicPr>
          <p:cNvPr id="13316" name="Picture 1028" descr="j027619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505200"/>
            <a:ext cx="35814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049733"/>
      </p:ext>
    </p:extLst>
  </p:cSld>
  <p:clrMapOvr>
    <a:masterClrMapping/>
  </p:clrMapOvr>
  <p:transition>
    <p:plu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856" y="174404"/>
            <a:ext cx="36576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Box 2"/>
          <p:cNvSpPr txBox="1">
            <a:spLocks noChangeArrowheads="1"/>
          </p:cNvSpPr>
          <p:nvPr/>
        </p:nvSpPr>
        <p:spPr bwMode="auto">
          <a:xfrm>
            <a:off x="201489" y="122394"/>
            <a:ext cx="38427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PMingLiU" panose="02020500000000000000" pitchFamily="18" charset="-120"/>
              </a:defRPr>
            </a:lvl1pPr>
            <a:lvl2pPr marL="742950" indent="-285750">
              <a:defRPr kumimoji="1" sz="2400">
                <a:solidFill>
                  <a:schemeClr val="tx1"/>
                </a:solidFill>
                <a:latin typeface="Times New Roman" panose="02020603050405020304" pitchFamily="18" charset="0"/>
                <a:ea typeface="PMingLiU" panose="02020500000000000000" pitchFamily="18" charset="-120"/>
              </a:defRPr>
            </a:lvl2pPr>
            <a:lvl3pPr marL="1143000" indent="-228600">
              <a:defRPr kumimoji="1" sz="2400">
                <a:solidFill>
                  <a:schemeClr val="tx1"/>
                </a:solidFill>
                <a:latin typeface="Times New Roman" panose="02020603050405020304" pitchFamily="18" charset="0"/>
                <a:ea typeface="PMingLiU" panose="02020500000000000000" pitchFamily="18" charset="-120"/>
              </a:defRPr>
            </a:lvl3pPr>
            <a:lvl4pPr marL="1600200" indent="-228600">
              <a:defRPr kumimoji="1" sz="2400">
                <a:solidFill>
                  <a:schemeClr val="tx1"/>
                </a:solidFill>
                <a:latin typeface="Times New Roman" panose="02020603050405020304" pitchFamily="18" charset="0"/>
                <a:ea typeface="PMingLiU" panose="02020500000000000000" pitchFamily="18" charset="-120"/>
              </a:defRPr>
            </a:lvl4pPr>
            <a:lvl5pPr marL="2057400" indent="-228600">
              <a:defRPr kumimoji="1" sz="2400">
                <a:solidFill>
                  <a:schemeClr val="tx1"/>
                </a:solidFill>
                <a:latin typeface="Times New Roman" panose="02020603050405020304" pitchFamily="18" charset="0"/>
                <a:ea typeface="PMingLiU" panose="02020500000000000000" pitchFamily="18" charset="-120"/>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PMingLiU" panose="02020500000000000000" pitchFamily="18" charset="-120"/>
              </a:defRPr>
            </a:lvl9pPr>
          </a:lstStyle>
          <a:p>
            <a:r>
              <a:rPr kumimoji="0" lang="en-US" altLang="zh-TW" sz="2800" b="1" dirty="0" smtClean="0">
                <a:solidFill>
                  <a:srgbClr val="0070C0"/>
                </a:solidFill>
                <a:latin typeface="Comic Sans MS" panose="030F0702030302020204" pitchFamily="66" charset="0"/>
                <a:cs typeface="Arial" panose="020B0604020202020204" pitchFamily="34" charset="0"/>
              </a:rPr>
              <a:t>Capacitors </a:t>
            </a:r>
            <a:r>
              <a:rPr kumimoji="0" lang="en-US" altLang="zh-TW" sz="2800" b="1" dirty="0">
                <a:solidFill>
                  <a:srgbClr val="0070C0"/>
                </a:solidFill>
                <a:latin typeface="Comic Sans MS" panose="030F0702030302020204" pitchFamily="66" charset="0"/>
                <a:cs typeface="Arial" panose="020B0604020202020204" pitchFamily="34" charset="0"/>
              </a:rPr>
              <a:t>in Series:</a:t>
            </a:r>
          </a:p>
        </p:txBody>
      </p:sp>
      <p:grpSp>
        <p:nvGrpSpPr>
          <p:cNvPr id="25603" name="Group 13"/>
          <p:cNvGrpSpPr>
            <a:grpSpLocks/>
          </p:cNvGrpSpPr>
          <p:nvPr/>
        </p:nvGrpSpPr>
        <p:grpSpPr bwMode="auto">
          <a:xfrm>
            <a:off x="307975" y="685800"/>
            <a:ext cx="4568825" cy="3076575"/>
            <a:chOff x="304800" y="3657600"/>
            <a:chExt cx="4429125" cy="2872266"/>
          </a:xfrm>
        </p:grpSpPr>
        <p:pic>
          <p:nvPicPr>
            <p:cNvPr id="256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16" y="5720241"/>
              <a:ext cx="27432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15" y="5008985"/>
              <a:ext cx="3581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57600"/>
              <a:ext cx="3971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267200"/>
              <a:ext cx="44291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3" name="Picture 7"/>
          <p:cNvPicPr>
            <a:picLocks noChangeAspect="1" noChangeArrowheads="1"/>
          </p:cNvPicPr>
          <p:nvPr/>
        </p:nvPicPr>
        <p:blipFill>
          <a:blip r:embed="rId7" cstate="print">
            <a:duotone>
              <a:schemeClr val="accent6">
                <a:shade val="45000"/>
                <a:satMod val="135000"/>
              </a:schemeClr>
              <a:prstClr val="white"/>
            </a:duotone>
          </a:blip>
          <a:srcRect/>
          <a:stretch>
            <a:fillRect/>
          </a:stretch>
        </p:blipFill>
        <p:spPr bwMode="auto">
          <a:xfrm>
            <a:off x="304800" y="4114800"/>
            <a:ext cx="4915853" cy="990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5339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altLang="tr-TR"/>
              <a:t>Electromagnetism</a:t>
            </a:r>
          </a:p>
        </p:txBody>
      </p:sp>
      <p:sp>
        <p:nvSpPr>
          <p:cNvPr id="543747" name="Rectangle 3"/>
          <p:cNvSpPr>
            <a:spLocks noGrp="1" noChangeArrowheads="1"/>
          </p:cNvSpPr>
          <p:nvPr>
            <p:ph type="body" idx="1"/>
          </p:nvPr>
        </p:nvSpPr>
        <p:spPr>
          <a:xfrm>
            <a:off x="179512" y="2996952"/>
            <a:ext cx="3456384" cy="1608382"/>
          </a:xfrm>
        </p:spPr>
        <p:txBody>
          <a:bodyPr>
            <a:normAutofit/>
          </a:bodyPr>
          <a:lstStyle/>
          <a:p>
            <a:pPr marL="0" indent="0">
              <a:lnSpc>
                <a:spcPct val="110000"/>
              </a:lnSpc>
              <a:buNone/>
            </a:pPr>
            <a:r>
              <a:rPr lang="en-US" altLang="tr-TR" sz="2700" dirty="0"/>
              <a:t>A wire carrying a current </a:t>
            </a:r>
            <a:r>
              <a:rPr lang="en-US" altLang="tr-TR" sz="2700" i="1" dirty="0">
                <a:latin typeface="Times New Roman" pitchFamily="18" charset="0"/>
              </a:rPr>
              <a:t>I</a:t>
            </a:r>
            <a:r>
              <a:rPr lang="en-US" altLang="tr-TR" sz="2700" dirty="0"/>
              <a:t> </a:t>
            </a:r>
            <a:r>
              <a:rPr lang="en-US" altLang="tr-TR" sz="2700" dirty="0" smtClean="0"/>
              <a:t>produces </a:t>
            </a:r>
            <a:r>
              <a:rPr lang="en-US" altLang="tr-TR" sz="2700" dirty="0"/>
              <a:t>a </a:t>
            </a:r>
            <a:r>
              <a:rPr lang="en-US" altLang="tr-TR" sz="2700" b="1" dirty="0">
                <a:solidFill>
                  <a:srgbClr val="0000FF"/>
                </a:solidFill>
              </a:rPr>
              <a:t>magnetic </a:t>
            </a:r>
            <a:r>
              <a:rPr lang="en-US" altLang="tr-TR" sz="2700" b="1" dirty="0" smtClean="0">
                <a:solidFill>
                  <a:srgbClr val="0000FF"/>
                </a:solidFill>
              </a:rPr>
              <a:t>field</a:t>
            </a:r>
            <a:endParaRPr lang="en-US" altLang="tr-TR" sz="2700" dirty="0"/>
          </a:p>
        </p:txBody>
      </p:sp>
      <p:pic>
        <p:nvPicPr>
          <p:cNvPr id="543751" name="Picture 7" descr="C14N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628800"/>
            <a:ext cx="5068887" cy="439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598002"/>
      </p:ext>
    </p:extLst>
  </p:cSld>
  <p:clrMapOvr>
    <a:masterClrMapping/>
  </p:clrMapOvr>
  <p:transition>
    <p:plu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1"/>
          </p:nvPr>
        </p:nvSpPr>
        <p:spPr>
          <a:xfrm>
            <a:off x="1331640" y="188640"/>
            <a:ext cx="6400800" cy="1139627"/>
          </a:xfrm>
        </p:spPr>
        <p:txBody>
          <a:bodyPr>
            <a:normAutofit lnSpcReduction="10000"/>
          </a:bodyPr>
          <a:lstStyle/>
          <a:p>
            <a:r>
              <a:rPr lang="tr-TR" altLang="en-US" sz="3200" dirty="0" err="1" smtClean="0">
                <a:solidFill>
                  <a:schemeClr val="tx1"/>
                </a:solidFill>
              </a:rPr>
              <a:t>Inductance</a:t>
            </a:r>
            <a:r>
              <a:rPr lang="tr-TR" altLang="en-US" sz="3200" dirty="0" smtClean="0">
                <a:solidFill>
                  <a:schemeClr val="tx1"/>
                </a:solidFill>
              </a:rPr>
              <a:t> </a:t>
            </a:r>
          </a:p>
          <a:p>
            <a:r>
              <a:rPr lang="en-US" altLang="en-US" dirty="0" smtClean="0">
                <a:solidFill>
                  <a:schemeClr val="tx1"/>
                </a:solidFill>
              </a:rPr>
              <a:t>Energy </a:t>
            </a:r>
            <a:r>
              <a:rPr lang="en-US" altLang="en-US" dirty="0">
                <a:solidFill>
                  <a:schemeClr val="tx1"/>
                </a:solidFill>
              </a:rPr>
              <a:t>Storage Devices</a:t>
            </a:r>
          </a:p>
          <a:p>
            <a:endParaRPr lang="en-US" altLang="en-US" sz="3200" dirty="0" smtClean="0">
              <a:solidFill>
                <a:schemeClr val="tx1"/>
              </a:solidFill>
            </a:endParaRPr>
          </a:p>
        </p:txBody>
      </p:sp>
      <p:sp>
        <p:nvSpPr>
          <p:cNvPr id="6" name="Content Placeholder 2"/>
          <p:cNvSpPr txBox="1">
            <a:spLocks/>
          </p:cNvSpPr>
          <p:nvPr/>
        </p:nvSpPr>
        <p:spPr>
          <a:xfrm>
            <a:off x="393157" y="1470931"/>
            <a:ext cx="8229600" cy="776551"/>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Comic Sans MS" panose="030F0702030302020204" pitchFamily="66" charset="0"/>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Comic Sans MS" panose="030F0702030302020204" pitchFamily="66" charset="0"/>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Comic Sans MS" panose="030F0702030302020204" pitchFamily="66" charset="0"/>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fontAlgn="auto">
              <a:spcAft>
                <a:spcPts val="0"/>
              </a:spcAft>
            </a:pPr>
            <a:r>
              <a:rPr lang="en-US" altLang="en-US" sz="2000" dirty="0" smtClean="0">
                <a:solidFill>
                  <a:schemeClr val="tx1"/>
                </a:solidFill>
              </a:rPr>
              <a:t>Stores energy in an magnetic field created by the electric current flowing through it.</a:t>
            </a:r>
            <a:r>
              <a:rPr lang="tr-TR" altLang="en-US" sz="2000" dirty="0" smtClean="0">
                <a:solidFill>
                  <a:schemeClr val="tx1"/>
                </a:solidFill>
              </a:rPr>
              <a:t> </a:t>
            </a:r>
          </a:p>
        </p:txBody>
      </p:sp>
      <p:sp>
        <p:nvSpPr>
          <p:cNvPr id="9" name="Content Placeholder 2"/>
          <p:cNvSpPr txBox="1">
            <a:spLocks/>
          </p:cNvSpPr>
          <p:nvPr/>
        </p:nvSpPr>
        <p:spPr>
          <a:xfrm>
            <a:off x="420203" y="2539008"/>
            <a:ext cx="8229600" cy="34563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Comic Sans MS" panose="030F0702030302020204" pitchFamily="66" charset="0"/>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Comic Sans MS" panose="030F0702030302020204" pitchFamily="66" charset="0"/>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Comic Sans MS" panose="030F0702030302020204" pitchFamily="66" charset="0"/>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Comic Sans MS" panose="030F0702030302020204" pitchFamily="66" charset="0"/>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74320" indent="-274320" fontAlgn="auto">
              <a:spcAft>
                <a:spcPts val="0"/>
              </a:spcAft>
              <a:buClr>
                <a:schemeClr val="accent3"/>
              </a:buClr>
              <a:buFont typeface="Wingdings 2"/>
              <a:buChar char=""/>
              <a:defRPr/>
            </a:pPr>
            <a:r>
              <a:rPr lang="en-US" sz="2000" dirty="0" smtClean="0">
                <a:solidFill>
                  <a:schemeClr val="tx1"/>
                </a:solidFill>
              </a:rPr>
              <a:t>The flow of current through an inductor creates a magnetic field </a:t>
            </a:r>
            <a:endParaRPr lang="tr-TR" sz="2000" dirty="0" smtClean="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smtClean="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tr-TR" sz="2000" dirty="0" smtClean="0">
              <a:solidFill>
                <a:schemeClr val="tx1"/>
              </a:solidFill>
            </a:endParaRPr>
          </a:p>
          <a:p>
            <a:pPr marL="274320" indent="-274320" fontAlgn="auto">
              <a:spcAft>
                <a:spcPts val="0"/>
              </a:spcAft>
              <a:buClr>
                <a:schemeClr val="accent3"/>
              </a:buClr>
              <a:buFont typeface="Wingdings 2"/>
              <a:buChar char=""/>
              <a:defRPr/>
            </a:pPr>
            <a:endParaRPr lang="tr-TR" sz="2000" dirty="0">
              <a:solidFill>
                <a:schemeClr val="tx1"/>
              </a:solidFill>
            </a:endParaRPr>
          </a:p>
          <a:p>
            <a:pPr marL="274320" indent="-274320" fontAlgn="auto">
              <a:spcAft>
                <a:spcPts val="0"/>
              </a:spcAft>
              <a:buClr>
                <a:schemeClr val="accent3"/>
              </a:buClr>
              <a:buFont typeface="Wingdings 2"/>
              <a:buChar char=""/>
              <a:defRPr/>
            </a:pPr>
            <a:endParaRPr lang="en-US" sz="2000" dirty="0" smtClean="0">
              <a:solidFill>
                <a:schemeClr val="tx1"/>
              </a:solidFill>
            </a:endParaRPr>
          </a:p>
          <a:p>
            <a:pPr marL="274320" indent="-274320" fontAlgn="auto">
              <a:spcAft>
                <a:spcPts val="0"/>
              </a:spcAft>
              <a:buClr>
                <a:schemeClr val="accent3"/>
              </a:buClr>
              <a:buFont typeface="Wingdings 2"/>
              <a:buChar char=""/>
              <a:defRPr/>
            </a:pPr>
            <a:r>
              <a:rPr lang="en-US" sz="2000" dirty="0" smtClean="0">
                <a:solidFill>
                  <a:schemeClr val="tx1"/>
                </a:solidFill>
              </a:rPr>
              <a:t>If the current flowing through the inductor drops, the magnetic field will also decrease and energy is released through the generation of a current.</a:t>
            </a:r>
            <a:endParaRPr lang="en-US" sz="2000" dirty="0">
              <a:solidFill>
                <a:schemeClr val="tx1"/>
              </a:solidFill>
            </a:endParaRPr>
          </a:p>
        </p:txBody>
      </p:sp>
      <p:pic>
        <p:nvPicPr>
          <p:cNvPr id="10" name="Picture 4" descr="http://upload.wikimedia.org/wikipedia/commons/thumb/1/11/Basic_Inductor_with_B-field.svg/400px-Basic_Inductor_with_B-fiel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96952"/>
            <a:ext cx="381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5181600" y="4267200"/>
            <a:ext cx="990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solidFill>
                  <a:srgbClr val="FF0000"/>
                </a:solidFill>
                <a:latin typeface="Constantia" panose="02030602050306030303" pitchFamily="18" charset="0"/>
              </a:rPr>
              <a:t>B field</a:t>
            </a:r>
          </a:p>
        </p:txBody>
      </p:sp>
    </p:spTree>
    <p:extLst>
      <p:ext uri="{BB962C8B-B14F-4D97-AF65-F5344CB8AC3E}">
        <p14:creationId xmlns:p14="http://schemas.microsoft.com/office/powerpoint/2010/main" val="1679479359"/>
      </p:ext>
    </p:extLst>
  </p:cSld>
  <p:clrMapOvr>
    <a:masterClrMapping/>
  </p:clrMapOvr>
  <p:transition>
    <p:plu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229600" cy="418058"/>
          </a:xfrm>
        </p:spPr>
        <p:txBody>
          <a:bodyPr vert="horz" lIns="91440" tIns="45720" rIns="91440" bIns="45720" rtlCol="0" anchor="ctr">
            <a:normAutofit fontScale="90000"/>
          </a:bodyPr>
          <a:lstStyle/>
          <a:p>
            <a:pPr algn="l"/>
            <a:r>
              <a:rPr lang="en-US" altLang="en-US" sz="2800" dirty="0">
                <a:effectLst>
                  <a:outerShdw blurRad="38100" dist="38100" dir="2700000" algn="tl">
                    <a:srgbClr val="000000">
                      <a:alpha val="43137"/>
                    </a:srgbClr>
                  </a:outerShdw>
                </a:effectLst>
              </a:rPr>
              <a:t>Inductors</a:t>
            </a:r>
          </a:p>
        </p:txBody>
      </p:sp>
      <p:sp>
        <p:nvSpPr>
          <p:cNvPr id="15363" name="Content Placeholder 2"/>
          <p:cNvSpPr>
            <a:spLocks noGrp="1"/>
          </p:cNvSpPr>
          <p:nvPr>
            <p:ph idx="1"/>
          </p:nvPr>
        </p:nvSpPr>
        <p:spPr>
          <a:xfrm>
            <a:off x="457200" y="908720"/>
            <a:ext cx="8229600" cy="1440160"/>
          </a:xfrm>
        </p:spPr>
        <p:txBody>
          <a:bodyPr>
            <a:normAutofit/>
          </a:bodyPr>
          <a:lstStyle/>
          <a:p>
            <a:pPr eaLnBrk="1" hangingPunct="1"/>
            <a:r>
              <a:rPr lang="en-US" altLang="en-US" sz="2000" dirty="0" smtClean="0"/>
              <a:t>Generally  - coil of conducting wire</a:t>
            </a:r>
          </a:p>
          <a:p>
            <a:pPr lvl="1" eaLnBrk="1" hangingPunct="1"/>
            <a:r>
              <a:rPr lang="en-US" altLang="en-US" sz="2000" dirty="0" smtClean="0"/>
              <a:t>Usually wrapped around a solid core.  If no core is used, then the inductor is said to have an ‘air core’.</a:t>
            </a:r>
          </a:p>
        </p:txBody>
      </p:sp>
      <p:pic>
        <p:nvPicPr>
          <p:cNvPr id="15364" name="Picture 2" descr="http://bzupages.com/attachments/2577d1228424468-induct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541257"/>
            <a:ext cx="3036168" cy="29171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65322976"/>
      </p:ext>
    </p:extLst>
  </p:cSld>
  <p:clrMapOvr>
    <a:masterClrMapping/>
  </p:clrMapOvr>
  <p:transition>
    <p:plus/>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a:xfrm>
            <a:off x="457200" y="274638"/>
            <a:ext cx="4834880" cy="418058"/>
          </a:xfrm>
        </p:spPr>
        <p:txBody>
          <a:bodyPr>
            <a:normAutofit fontScale="90000"/>
          </a:bodyPr>
          <a:lstStyle/>
          <a:p>
            <a:pPr algn="l"/>
            <a:r>
              <a:rPr lang="en-US" altLang="tr-TR" sz="2800" dirty="0">
                <a:effectLst>
                  <a:outerShdw blurRad="38100" dist="38100" dir="2700000" algn="tl">
                    <a:srgbClr val="000000">
                      <a:alpha val="43137"/>
                    </a:srgbClr>
                  </a:outerShdw>
                </a:effectLst>
              </a:rPr>
              <a:t>Voltage and </a:t>
            </a:r>
            <a:r>
              <a:rPr lang="en-US" altLang="tr-TR" sz="2800" dirty="0" smtClean="0">
                <a:effectLst>
                  <a:outerShdw blurRad="38100" dist="38100" dir="2700000" algn="tl">
                    <a:srgbClr val="000000">
                      <a:alpha val="43137"/>
                    </a:srgbClr>
                  </a:outerShdw>
                </a:effectLst>
              </a:rPr>
              <a:t>Current</a:t>
            </a:r>
            <a:r>
              <a:rPr lang="tr-TR" altLang="tr-TR" sz="2800" dirty="0" smtClean="0">
                <a:effectLst>
                  <a:outerShdw blurRad="38100" dist="38100" dir="2700000" algn="tl">
                    <a:srgbClr val="000000">
                      <a:alpha val="43137"/>
                    </a:srgbClr>
                  </a:outerShdw>
                </a:effectLst>
              </a:rPr>
              <a:t> </a:t>
            </a:r>
            <a:r>
              <a:rPr lang="tr-TR" altLang="tr-TR" sz="2800" dirty="0" err="1" smtClean="0">
                <a:effectLst>
                  <a:outerShdw blurRad="38100" dist="38100" dir="2700000" algn="tl">
                    <a:srgbClr val="000000">
                      <a:alpha val="43137"/>
                    </a:srgbClr>
                  </a:outerShdw>
                </a:effectLst>
              </a:rPr>
              <a:t>Relation</a:t>
            </a:r>
            <a:endParaRPr lang="en-US" altLang="tr-TR" sz="2800" dirty="0">
              <a:effectLst>
                <a:outerShdw blurRad="38100" dist="38100" dir="2700000" algn="tl">
                  <a:srgbClr val="000000">
                    <a:alpha val="43137"/>
                  </a:srgbClr>
                </a:outerShdw>
              </a:effectLst>
            </a:endParaRPr>
          </a:p>
        </p:txBody>
      </p:sp>
      <p:sp>
        <p:nvSpPr>
          <p:cNvPr id="548867" name="Rectangle 3"/>
          <p:cNvSpPr>
            <a:spLocks noGrp="1" noChangeArrowheads="1"/>
          </p:cNvSpPr>
          <p:nvPr>
            <p:ph type="body" idx="1"/>
          </p:nvPr>
        </p:nvSpPr>
        <p:spPr>
          <a:xfrm>
            <a:off x="420688" y="1124744"/>
            <a:ext cx="8331200" cy="4319587"/>
          </a:xfrm>
        </p:spPr>
        <p:txBody>
          <a:bodyPr/>
          <a:lstStyle/>
          <a:p>
            <a:r>
              <a:rPr lang="en-GB" altLang="tr-TR" sz="2200" dirty="0"/>
              <a:t>Consider the circuit shown here</a:t>
            </a:r>
          </a:p>
          <a:p>
            <a:pPr lvl="1"/>
            <a:r>
              <a:rPr lang="en-GB" altLang="tr-TR" sz="2000" dirty="0"/>
              <a:t>inductor is initially un-energised</a:t>
            </a:r>
          </a:p>
          <a:p>
            <a:pPr lvl="2"/>
            <a:r>
              <a:rPr lang="en-GB" altLang="tr-TR" sz="1800" dirty="0"/>
              <a:t>current through it will be zero</a:t>
            </a:r>
          </a:p>
          <a:p>
            <a:pPr lvl="1"/>
            <a:r>
              <a:rPr lang="en-GB" altLang="tr-TR" sz="2000" dirty="0"/>
              <a:t>switch is closed at </a:t>
            </a:r>
            <a:r>
              <a:rPr lang="en-GB" altLang="tr-TR" sz="2000" i="1" dirty="0"/>
              <a:t>t</a:t>
            </a:r>
            <a:r>
              <a:rPr lang="en-GB" altLang="tr-TR" sz="2000" dirty="0"/>
              <a:t> = 0</a:t>
            </a:r>
          </a:p>
          <a:p>
            <a:pPr lvl="1"/>
            <a:r>
              <a:rPr lang="en-GB" altLang="tr-TR" sz="2000" i="1" dirty="0"/>
              <a:t>I</a:t>
            </a:r>
            <a:r>
              <a:rPr lang="en-GB" altLang="tr-TR" sz="2000" dirty="0"/>
              <a:t> is initially zero</a:t>
            </a:r>
          </a:p>
          <a:p>
            <a:pPr lvl="2"/>
            <a:r>
              <a:rPr lang="en-GB" altLang="tr-TR" sz="1800" dirty="0"/>
              <a:t>hence </a:t>
            </a:r>
            <a:r>
              <a:rPr lang="en-GB" altLang="tr-TR" sz="1800" i="1" dirty="0"/>
              <a:t>V</a:t>
            </a:r>
            <a:r>
              <a:rPr lang="en-GB" altLang="tr-TR" sz="1800" i="1" baseline="-25000" dirty="0"/>
              <a:t>R</a:t>
            </a:r>
            <a:r>
              <a:rPr lang="en-GB" altLang="tr-TR" sz="1800" dirty="0"/>
              <a:t> is initially 0</a:t>
            </a:r>
          </a:p>
          <a:p>
            <a:pPr lvl="2"/>
            <a:r>
              <a:rPr lang="en-GB" altLang="tr-TR" sz="1800" dirty="0"/>
              <a:t>hence </a:t>
            </a:r>
            <a:r>
              <a:rPr lang="en-GB" altLang="tr-TR" sz="1800" i="1" dirty="0"/>
              <a:t>V</a:t>
            </a:r>
            <a:r>
              <a:rPr lang="en-GB" altLang="tr-TR" sz="1800" i="1" baseline="-25000" dirty="0"/>
              <a:t>L</a:t>
            </a:r>
            <a:r>
              <a:rPr lang="en-GB" altLang="tr-TR" sz="1800" dirty="0"/>
              <a:t> is initially </a:t>
            </a:r>
            <a:r>
              <a:rPr lang="en-GB" altLang="tr-TR" sz="1800" i="1" dirty="0"/>
              <a:t>V</a:t>
            </a:r>
            <a:endParaRPr lang="en-GB" altLang="tr-TR" sz="1800" dirty="0"/>
          </a:p>
          <a:p>
            <a:pPr lvl="1"/>
            <a:r>
              <a:rPr lang="en-GB" altLang="tr-TR" sz="2000" dirty="0"/>
              <a:t>as the inductor is energised:</a:t>
            </a:r>
          </a:p>
          <a:p>
            <a:pPr lvl="2"/>
            <a:r>
              <a:rPr lang="en-GB" altLang="tr-TR" sz="1800" i="1" dirty="0"/>
              <a:t>I</a:t>
            </a:r>
            <a:r>
              <a:rPr lang="en-GB" altLang="tr-TR" sz="1800" dirty="0"/>
              <a:t> increases</a:t>
            </a:r>
          </a:p>
          <a:p>
            <a:pPr lvl="2"/>
            <a:r>
              <a:rPr lang="en-GB" altLang="tr-TR" sz="1800" i="1" dirty="0"/>
              <a:t>V</a:t>
            </a:r>
            <a:r>
              <a:rPr lang="en-GB" altLang="tr-TR" sz="1800" i="1" baseline="-25000" dirty="0"/>
              <a:t>R</a:t>
            </a:r>
            <a:r>
              <a:rPr lang="en-GB" altLang="tr-TR" sz="1800" dirty="0"/>
              <a:t> increases</a:t>
            </a:r>
          </a:p>
          <a:p>
            <a:pPr lvl="2"/>
            <a:r>
              <a:rPr lang="en-GB" altLang="tr-TR" sz="1800" dirty="0"/>
              <a:t>hence </a:t>
            </a:r>
            <a:r>
              <a:rPr lang="en-GB" altLang="tr-TR" sz="1800" i="1" dirty="0"/>
              <a:t>V</a:t>
            </a:r>
            <a:r>
              <a:rPr lang="en-GB" altLang="tr-TR" sz="1800" i="1" baseline="-25000" dirty="0"/>
              <a:t>L</a:t>
            </a:r>
            <a:r>
              <a:rPr lang="en-GB" altLang="tr-TR" sz="1800" dirty="0"/>
              <a:t> decreases</a:t>
            </a:r>
          </a:p>
          <a:p>
            <a:pPr lvl="2"/>
            <a:r>
              <a:rPr lang="en-GB" altLang="tr-TR" sz="1800" dirty="0"/>
              <a:t>we have exponential behaviour</a:t>
            </a:r>
          </a:p>
        </p:txBody>
      </p:sp>
      <p:pic>
        <p:nvPicPr>
          <p:cNvPr id="548874" name="Picture 10" descr="C14NF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998537"/>
            <a:ext cx="33162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64569"/>
      </p:ext>
    </p:extLst>
  </p:cSld>
  <p:clrMapOvr>
    <a:masterClrMapping/>
  </p:clrMapOvr>
  <p:transition>
    <p:plu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18N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88023"/>
            <a:ext cx="618098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18NF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880866"/>
            <a:ext cx="5669062" cy="20473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6334" y="260648"/>
            <a:ext cx="7500042" cy="430887"/>
          </a:xfrm>
          <a:prstGeom prst="rect">
            <a:avLst/>
          </a:prstGeom>
        </p:spPr>
        <p:txBody>
          <a:bodyPr wrap="square">
            <a:spAutoFit/>
          </a:bodyPr>
          <a:lstStyle/>
          <a:p>
            <a:pPr>
              <a:lnSpc>
                <a:spcPct val="110000"/>
              </a:lnSpc>
            </a:pPr>
            <a:r>
              <a:rPr lang="tr-TR" altLang="tr-TR" sz="2000" b="1" dirty="0" smtClean="0">
                <a:solidFill>
                  <a:prstClr val="black"/>
                </a:solidFill>
                <a:latin typeface="Comic Sans MS" panose="030F0702030302020204" pitchFamily="66" charset="0"/>
              </a:rPr>
              <a:t>B</a:t>
            </a:r>
            <a:r>
              <a:rPr lang="en-GB" altLang="tr-TR" sz="2000" b="1" dirty="0" err="1" smtClean="0">
                <a:solidFill>
                  <a:prstClr val="black"/>
                </a:solidFill>
                <a:latin typeface="Comic Sans MS" panose="030F0702030302020204" pitchFamily="66" charset="0"/>
              </a:rPr>
              <a:t>oth</a:t>
            </a:r>
            <a:r>
              <a:rPr lang="en-GB" altLang="tr-TR" sz="2000" b="1" dirty="0" smtClean="0">
                <a:solidFill>
                  <a:prstClr val="black"/>
                </a:solidFill>
                <a:latin typeface="Comic Sans MS" panose="030F0702030302020204" pitchFamily="66" charset="0"/>
              </a:rPr>
              <a:t> </a:t>
            </a:r>
            <a:r>
              <a:rPr lang="en-GB" altLang="tr-TR" sz="2000" b="1" dirty="0">
                <a:solidFill>
                  <a:prstClr val="black"/>
                </a:solidFill>
                <a:latin typeface="Comic Sans MS" panose="030F0702030302020204" pitchFamily="66" charset="0"/>
              </a:rPr>
              <a:t>the voltage and current have an exponential </a:t>
            </a:r>
            <a:r>
              <a:rPr lang="en-GB" altLang="tr-TR" sz="2000" b="1" dirty="0" smtClean="0">
                <a:solidFill>
                  <a:prstClr val="black"/>
                </a:solidFill>
                <a:latin typeface="Comic Sans MS" panose="030F0702030302020204" pitchFamily="66" charset="0"/>
              </a:rPr>
              <a:t>form</a:t>
            </a:r>
            <a:r>
              <a:rPr lang="tr-TR" altLang="tr-TR" sz="2000" b="1" dirty="0" smtClean="0">
                <a:solidFill>
                  <a:prstClr val="black"/>
                </a:solidFill>
                <a:latin typeface="Comic Sans MS" panose="030F0702030302020204" pitchFamily="66" charset="0"/>
              </a:rPr>
              <a:t>s</a:t>
            </a:r>
            <a:endParaRPr lang="en-GB" altLang="tr-TR" sz="2000" b="1" dirty="0">
              <a:solidFill>
                <a:prstClr val="black"/>
              </a:solidFill>
              <a:latin typeface="Comic Sans MS" panose="030F0702030302020204" pitchFamily="66" charset="0"/>
            </a:endParaRPr>
          </a:p>
        </p:txBody>
      </p:sp>
      <p:graphicFrame>
        <p:nvGraphicFramePr>
          <p:cNvPr id="5" name="Object 1"/>
          <p:cNvGraphicFramePr>
            <a:graphicFrameLocks noChangeAspect="1"/>
          </p:cNvGraphicFramePr>
          <p:nvPr>
            <p:extLst>
              <p:ext uri="{D42A27DB-BD31-4B8C-83A1-F6EECF244321}">
                <p14:modId xmlns:p14="http://schemas.microsoft.com/office/powerpoint/2010/main" val="3945604526"/>
              </p:ext>
            </p:extLst>
          </p:nvPr>
        </p:nvGraphicFramePr>
        <p:xfrm>
          <a:off x="6732240" y="4239745"/>
          <a:ext cx="1692275" cy="1116012"/>
        </p:xfrm>
        <a:graphic>
          <a:graphicData uri="http://schemas.openxmlformats.org/presentationml/2006/ole">
            <mc:AlternateContent xmlns:mc="http://schemas.openxmlformats.org/markup-compatibility/2006">
              <mc:Choice xmlns:v="urn:schemas-microsoft-com:vml" Requires="v">
                <p:oleObj spid="_x0000_s23594" name="Equation" r:id="rId5" imgW="596880" imgH="393480" progId="Equation.3">
                  <p:embed/>
                </p:oleObj>
              </mc:Choice>
              <mc:Fallback>
                <p:oleObj name="Equation" r:id="rId5" imgW="596880" imgH="393480" progId="Equation.3">
                  <p:embed/>
                  <p:pic>
                    <p:nvPicPr>
                      <p:cNvPr id="1026" name="Object 1"/>
                      <p:cNvPicPr>
                        <a:picLocks noChangeAspect="1" noChangeArrowheads="1"/>
                      </p:cNvPicPr>
                      <p:nvPr/>
                    </p:nvPicPr>
                    <p:blipFill>
                      <a:blip r:embed="rId6"/>
                      <a:srcRect/>
                      <a:stretch>
                        <a:fillRect/>
                      </a:stretch>
                    </p:blipFill>
                    <p:spPr bwMode="auto">
                      <a:xfrm>
                        <a:off x="6732240" y="4239745"/>
                        <a:ext cx="1692275" cy="1116012"/>
                      </a:xfrm>
                      <a:prstGeom prst="rect">
                        <a:avLst/>
                      </a:prstGeom>
                      <a:noFill/>
                      <a:ln>
                        <a:noFill/>
                      </a:ln>
                      <a:effectLst/>
                      <a:extLst/>
                    </p:spPr>
                  </p:pic>
                </p:oleObj>
              </mc:Fallback>
            </mc:AlternateContent>
          </a:graphicData>
        </a:graphic>
      </p:graphicFrame>
      <p:graphicFrame>
        <p:nvGraphicFramePr>
          <p:cNvPr id="6" name="Object 1"/>
          <p:cNvGraphicFramePr>
            <a:graphicFrameLocks noChangeAspect="1"/>
          </p:cNvGraphicFramePr>
          <p:nvPr>
            <p:extLst>
              <p:ext uri="{D42A27DB-BD31-4B8C-83A1-F6EECF244321}">
                <p14:modId xmlns:p14="http://schemas.microsoft.com/office/powerpoint/2010/main" val="1443689612"/>
              </p:ext>
            </p:extLst>
          </p:nvPr>
        </p:nvGraphicFramePr>
        <p:xfrm>
          <a:off x="6732240" y="1412776"/>
          <a:ext cx="1692275" cy="1116012"/>
        </p:xfrm>
        <a:graphic>
          <a:graphicData uri="http://schemas.openxmlformats.org/presentationml/2006/ole">
            <mc:AlternateContent xmlns:mc="http://schemas.openxmlformats.org/markup-compatibility/2006">
              <mc:Choice xmlns:v="urn:schemas-microsoft-com:vml" Requires="v">
                <p:oleObj spid="_x0000_s23595" name="Equation" r:id="rId7" imgW="596880" imgH="393480" progId="Equation.3">
                  <p:embed/>
                </p:oleObj>
              </mc:Choice>
              <mc:Fallback>
                <p:oleObj name="Equation" r:id="rId7" imgW="596880" imgH="393480" progId="Equation.3">
                  <p:embed/>
                  <p:pic>
                    <p:nvPicPr>
                      <p:cNvPr id="5" name="Object 1"/>
                      <p:cNvPicPr>
                        <a:picLocks noChangeAspect="1" noChangeArrowheads="1"/>
                      </p:cNvPicPr>
                      <p:nvPr/>
                    </p:nvPicPr>
                    <p:blipFill>
                      <a:blip r:embed="rId8"/>
                      <a:srcRect/>
                      <a:stretch>
                        <a:fillRect/>
                      </a:stretch>
                    </p:blipFill>
                    <p:spPr bwMode="auto">
                      <a:xfrm>
                        <a:off x="6732240" y="1412776"/>
                        <a:ext cx="1692275" cy="1116012"/>
                      </a:xfrm>
                      <a:prstGeom prst="rect">
                        <a:avLst/>
                      </a:prstGeom>
                      <a:noFill/>
                      <a:ln>
                        <a:noFill/>
                      </a:ln>
                      <a:effectLst/>
                      <a:extLst/>
                    </p:spPr>
                  </p:pic>
                </p:oleObj>
              </mc:Fallback>
            </mc:AlternateContent>
          </a:graphicData>
        </a:graphic>
      </p:graphicFrame>
      <p:sp>
        <p:nvSpPr>
          <p:cNvPr id="10" name="Content Placeholder 7"/>
          <p:cNvSpPr>
            <a:spLocks noGrp="1"/>
          </p:cNvSpPr>
          <p:nvPr>
            <p:ph idx="1"/>
          </p:nvPr>
        </p:nvSpPr>
        <p:spPr>
          <a:xfrm>
            <a:off x="6055559" y="5645103"/>
            <a:ext cx="3045636" cy="880241"/>
          </a:xfrm>
        </p:spPr>
        <p:txBody>
          <a:bodyPr wrap="square">
            <a:spAutoFit/>
          </a:bodyPr>
          <a:lstStyle/>
          <a:p>
            <a:pPr eaLnBrk="1" hangingPunct="1"/>
            <a:r>
              <a:rPr lang="en-US" altLang="en-US" sz="1600" b="0" dirty="0" smtClean="0"/>
              <a:t>L , inductance, has the units of </a:t>
            </a:r>
            <a:r>
              <a:rPr lang="en-US" altLang="en-US" sz="1600" b="0" dirty="0" err="1" smtClean="0"/>
              <a:t>Henries</a:t>
            </a:r>
            <a:r>
              <a:rPr lang="en-US" altLang="en-US" sz="1600" b="0" dirty="0" smtClean="0"/>
              <a:t> (H)</a:t>
            </a:r>
          </a:p>
          <a:p>
            <a:pPr eaLnBrk="1" hangingPunct="1">
              <a:buFont typeface="Wingdings 2" panose="05020102010507070707" pitchFamily="18" charset="2"/>
              <a:buNone/>
            </a:pPr>
            <a:r>
              <a:rPr lang="en-US" altLang="en-US" sz="1600" b="0" dirty="0" smtClean="0"/>
              <a:t>1 H = 1 V</a:t>
            </a:r>
            <a:r>
              <a:rPr lang="tr-TR" altLang="en-US" sz="1600" b="0" dirty="0" smtClean="0"/>
              <a:t>.</a:t>
            </a:r>
            <a:r>
              <a:rPr lang="en-US" altLang="en-US" sz="1600" b="0" dirty="0" smtClean="0"/>
              <a:t>s</a:t>
            </a:r>
            <a:r>
              <a:rPr lang="tr-TR" altLang="en-US" sz="1600" b="0" dirty="0" smtClean="0"/>
              <a:t>n</a:t>
            </a:r>
            <a:r>
              <a:rPr lang="en-US" altLang="en-US" sz="1600" b="0" dirty="0" smtClean="0"/>
              <a:t>/A</a:t>
            </a:r>
          </a:p>
        </p:txBody>
      </p:sp>
      <p:sp>
        <p:nvSpPr>
          <p:cNvPr id="11" name="Content Placeholder 7"/>
          <p:cNvSpPr>
            <a:spLocks noGrp="1"/>
          </p:cNvSpPr>
          <p:nvPr>
            <p:ph idx="1"/>
          </p:nvPr>
        </p:nvSpPr>
        <p:spPr>
          <a:xfrm>
            <a:off x="6228184" y="2547445"/>
            <a:ext cx="2873011" cy="880241"/>
          </a:xfrm>
        </p:spPr>
        <p:txBody>
          <a:bodyPr wrap="square">
            <a:spAutoFit/>
          </a:bodyPr>
          <a:lstStyle/>
          <a:p>
            <a:pPr eaLnBrk="1" hangingPunct="1"/>
            <a:r>
              <a:rPr lang="tr-TR" altLang="en-US" sz="1600" b="0" dirty="0" smtClean="0"/>
              <a:t>C</a:t>
            </a:r>
            <a:r>
              <a:rPr lang="en-US" altLang="en-US" sz="1600" b="0" dirty="0" smtClean="0"/>
              <a:t> , </a:t>
            </a:r>
            <a:r>
              <a:rPr lang="tr-TR" altLang="en-US" sz="1600" b="0" dirty="0" err="1" smtClean="0"/>
              <a:t>capacitance</a:t>
            </a:r>
            <a:r>
              <a:rPr lang="en-US" altLang="en-US" sz="1600" b="0" dirty="0" smtClean="0"/>
              <a:t>, has the units of </a:t>
            </a:r>
            <a:r>
              <a:rPr lang="tr-TR" altLang="en-US" sz="1600" b="0" dirty="0" smtClean="0"/>
              <a:t>Farad</a:t>
            </a:r>
            <a:r>
              <a:rPr lang="en-US" altLang="en-US" sz="1600" b="0" dirty="0" smtClean="0"/>
              <a:t> (</a:t>
            </a:r>
            <a:r>
              <a:rPr lang="tr-TR" altLang="en-US" sz="1600" b="0" dirty="0" smtClean="0"/>
              <a:t>F</a:t>
            </a:r>
            <a:r>
              <a:rPr lang="en-US" altLang="en-US" sz="1600" b="0" dirty="0" smtClean="0"/>
              <a:t>)</a:t>
            </a:r>
          </a:p>
          <a:p>
            <a:pPr eaLnBrk="1" hangingPunct="1">
              <a:buFont typeface="Wingdings 2" panose="05020102010507070707" pitchFamily="18" charset="2"/>
              <a:buNone/>
            </a:pPr>
            <a:r>
              <a:rPr lang="en-US" altLang="en-US" sz="1600" b="0" dirty="0" smtClean="0"/>
              <a:t>1 </a:t>
            </a:r>
            <a:r>
              <a:rPr lang="tr-TR" altLang="en-US" sz="1600" b="0" dirty="0" smtClean="0"/>
              <a:t>F</a:t>
            </a:r>
            <a:r>
              <a:rPr lang="en-US" altLang="en-US" sz="1600" b="0" dirty="0" smtClean="0"/>
              <a:t> = 1 </a:t>
            </a:r>
            <a:r>
              <a:rPr lang="tr-TR" altLang="en-US" sz="1600" b="0" dirty="0" smtClean="0"/>
              <a:t>A.</a:t>
            </a:r>
            <a:r>
              <a:rPr lang="en-US" altLang="en-US" sz="1600" b="0" dirty="0" smtClean="0"/>
              <a:t>s</a:t>
            </a:r>
            <a:r>
              <a:rPr lang="tr-TR" altLang="en-US" sz="1600" b="0" dirty="0" smtClean="0"/>
              <a:t>n</a:t>
            </a:r>
            <a:r>
              <a:rPr lang="en-US" altLang="en-US" sz="1600" b="0" dirty="0" smtClean="0"/>
              <a:t>/</a:t>
            </a:r>
            <a:r>
              <a:rPr lang="tr-TR" altLang="en-US" sz="1600" b="0" dirty="0" smtClean="0"/>
              <a:t>V</a:t>
            </a:r>
            <a:endParaRPr lang="en-US" altLang="en-US" sz="1600" b="0" dirty="0" smtClean="0"/>
          </a:p>
        </p:txBody>
      </p:sp>
    </p:spTree>
    <p:extLst>
      <p:ext uri="{BB962C8B-B14F-4D97-AF65-F5344CB8AC3E}">
        <p14:creationId xmlns:p14="http://schemas.microsoft.com/office/powerpoint/2010/main" val="1510474238"/>
      </p:ext>
    </p:extLst>
  </p:cSld>
  <p:clrMapOvr>
    <a:masterClrMapping/>
  </p:clrMapOvr>
  <p:transition>
    <p:plu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74638"/>
            <a:ext cx="8229600" cy="418058"/>
          </a:xfrm>
        </p:spPr>
        <p:txBody>
          <a:bodyPr>
            <a:normAutofit fontScale="90000"/>
          </a:bodyPr>
          <a:lstStyle/>
          <a:p>
            <a:pPr algn="l" eaLnBrk="1" hangingPunct="1"/>
            <a:r>
              <a:rPr lang="en-US" altLang="en-US" sz="2800" dirty="0" smtClean="0"/>
              <a:t>Inductors in Series</a:t>
            </a:r>
          </a:p>
        </p:txBody>
      </p:sp>
      <p:pic>
        <p:nvPicPr>
          <p:cNvPr id="23555" name="Picture 1"/>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430152" y="908720"/>
            <a:ext cx="3645524" cy="1267917"/>
          </a:xfrm>
          <a:noFill/>
        </p:spPr>
      </p:pic>
      <p:graphicFrame>
        <p:nvGraphicFramePr>
          <p:cNvPr id="4" name="Object 3"/>
          <p:cNvGraphicFramePr>
            <a:graphicFrameLocks noChangeAspect="1"/>
          </p:cNvGraphicFramePr>
          <p:nvPr>
            <p:extLst>
              <p:ext uri="{D42A27DB-BD31-4B8C-83A1-F6EECF244321}">
                <p14:modId xmlns:p14="http://schemas.microsoft.com/office/powerpoint/2010/main" val="1904742428"/>
              </p:ext>
            </p:extLst>
          </p:nvPr>
        </p:nvGraphicFramePr>
        <p:xfrm>
          <a:off x="611560" y="2392661"/>
          <a:ext cx="4057989" cy="3624908"/>
        </p:xfrm>
        <a:graphic>
          <a:graphicData uri="http://schemas.openxmlformats.org/presentationml/2006/ole">
            <mc:AlternateContent xmlns:mc="http://schemas.openxmlformats.org/markup-compatibility/2006">
              <mc:Choice xmlns:v="urn:schemas-microsoft-com:vml" Requires="v">
                <p:oleObj spid="_x0000_s10320" name="Equation" r:id="rId5" imgW="2031840" imgH="2108160" progId="Equation.3">
                  <p:embed/>
                </p:oleObj>
              </mc:Choice>
              <mc:Fallback>
                <p:oleObj name="Equation" r:id="rId5" imgW="2031840" imgH="2108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2392661"/>
                        <a:ext cx="4057989" cy="3624908"/>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2055671308"/>
      </p:ext>
    </p:extLst>
  </p:cSld>
  <p:clrMapOvr>
    <a:masterClrMapping/>
  </p:clrMapOvr>
  <p:transition>
    <p:plu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74638"/>
            <a:ext cx="8229600" cy="346050"/>
          </a:xfrm>
        </p:spPr>
        <p:txBody>
          <a:bodyPr>
            <a:normAutofit fontScale="90000"/>
          </a:bodyPr>
          <a:lstStyle/>
          <a:p>
            <a:pPr algn="l" eaLnBrk="1" hangingPunct="1"/>
            <a:r>
              <a:rPr lang="en-US" altLang="en-US" sz="2800" dirty="0" smtClean="0"/>
              <a:t>Inductors in Parallel</a:t>
            </a:r>
          </a:p>
        </p:txBody>
      </p:sp>
      <p:pic>
        <p:nvPicPr>
          <p:cNvPr id="2457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23528" y="764704"/>
            <a:ext cx="3543744" cy="1040917"/>
          </a:xfrm>
          <a:noFill/>
        </p:spPr>
      </p:pic>
      <p:graphicFrame>
        <p:nvGraphicFramePr>
          <p:cNvPr id="4" name="Object 3"/>
          <p:cNvGraphicFramePr>
            <a:graphicFrameLocks noChangeAspect="1"/>
          </p:cNvGraphicFramePr>
          <p:nvPr>
            <p:extLst>
              <p:ext uri="{D42A27DB-BD31-4B8C-83A1-F6EECF244321}">
                <p14:modId xmlns:p14="http://schemas.microsoft.com/office/powerpoint/2010/main" val="3371003659"/>
              </p:ext>
            </p:extLst>
          </p:nvPr>
        </p:nvGraphicFramePr>
        <p:xfrm>
          <a:off x="477788" y="1949637"/>
          <a:ext cx="5340697" cy="4422163"/>
        </p:xfrm>
        <a:graphic>
          <a:graphicData uri="http://schemas.openxmlformats.org/presentationml/2006/ole">
            <mc:AlternateContent xmlns:mc="http://schemas.openxmlformats.org/markup-compatibility/2006">
              <mc:Choice xmlns:v="urn:schemas-microsoft-com:vml" Requires="v">
                <p:oleObj spid="_x0000_s11344" name="Equation" r:id="rId5" imgW="2666880" imgH="2565360" progId="Equation.3">
                  <p:embed/>
                </p:oleObj>
              </mc:Choice>
              <mc:Fallback>
                <p:oleObj name="Equation" r:id="rId5" imgW="2666880" imgH="2565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788" y="1949637"/>
                        <a:ext cx="5340697" cy="4422163"/>
                      </a:xfrm>
                      <a:prstGeom prst="rect">
                        <a:avLst/>
                      </a:prstGeom>
                      <a:noFill/>
                      <a:ln>
                        <a:noFill/>
                      </a:ln>
                      <a:effectLst/>
                      <a:extLst/>
                    </p:spPr>
                  </p:pic>
                </p:oleObj>
              </mc:Fallback>
            </mc:AlternateContent>
          </a:graphicData>
        </a:graphic>
      </p:graphicFrame>
    </p:spTree>
    <p:custDataLst>
      <p:tags r:id="rId2"/>
    </p:custDataLst>
    <p:extLst>
      <p:ext uri="{BB962C8B-B14F-4D97-AF65-F5344CB8AC3E}">
        <p14:creationId xmlns:p14="http://schemas.microsoft.com/office/powerpoint/2010/main" val="345551061"/>
      </p:ext>
    </p:extLst>
  </p:cSld>
  <p:clrMapOvr>
    <a:masterClrMapping/>
  </p:clrMapOvr>
  <p:transition>
    <p:plu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659162"/>
            <a:ext cx="4724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itle 1"/>
          <p:cNvSpPr>
            <a:spLocks noGrp="1"/>
          </p:cNvSpPr>
          <p:nvPr>
            <p:ph type="title"/>
          </p:nvPr>
        </p:nvSpPr>
        <p:spPr/>
        <p:txBody>
          <a:bodyPr/>
          <a:lstStyle/>
          <a:p>
            <a:pPr algn="l" eaLnBrk="1" hangingPunct="1"/>
            <a:r>
              <a:rPr lang="en-US" altLang="tr-TR" dirty="0" smtClean="0"/>
              <a:t>Example 1</a:t>
            </a:r>
          </a:p>
        </p:txBody>
      </p:sp>
      <p:sp>
        <p:nvSpPr>
          <p:cNvPr id="3" name="Content Placeholder 2"/>
          <p:cNvSpPr>
            <a:spLocks noGrp="1"/>
          </p:cNvSpPr>
          <p:nvPr>
            <p:ph idx="1"/>
          </p:nvPr>
        </p:nvSpPr>
        <p:spPr>
          <a:xfrm>
            <a:off x="179512" y="1556793"/>
            <a:ext cx="8229600" cy="2232248"/>
          </a:xfrm>
        </p:spPr>
        <p:txBody>
          <a:bodyPr>
            <a:normAutofit/>
          </a:bodyPr>
          <a:lstStyle/>
          <a:p>
            <a:pPr marL="274320" indent="-274320" eaLnBrk="1" fontAlgn="auto" hangingPunct="1">
              <a:spcAft>
                <a:spcPts val="0"/>
              </a:spcAft>
              <a:buClr>
                <a:schemeClr val="accent3"/>
              </a:buClr>
              <a:buFont typeface="Wingdings 2"/>
              <a:buChar char=""/>
              <a:defRPr/>
            </a:pPr>
            <a:r>
              <a:rPr lang="en-US" sz="2000" dirty="0" smtClean="0"/>
              <a:t>Determine I, the current flowing out of the voltage source.</a:t>
            </a:r>
          </a:p>
          <a:p>
            <a:pPr marL="640080" lvl="1" indent="-246888" eaLnBrk="1" fontAlgn="auto" hangingPunct="1">
              <a:spcAft>
                <a:spcPts val="0"/>
              </a:spcAft>
              <a:buFont typeface="Wingdings 2"/>
              <a:buChar char=""/>
              <a:defRPr/>
            </a:pPr>
            <a:r>
              <a:rPr lang="en-US" sz="2000" dirty="0" smtClean="0"/>
              <a:t>Use KCL</a:t>
            </a:r>
          </a:p>
          <a:p>
            <a:pPr lvl="2" indent="-246888" eaLnBrk="1" fontAlgn="auto" hangingPunct="1">
              <a:spcAft>
                <a:spcPts val="0"/>
              </a:spcAft>
              <a:buFont typeface="Wingdings 2"/>
              <a:buChar char=""/>
              <a:defRPr/>
            </a:pPr>
            <a:r>
              <a:rPr lang="en-US" sz="2000" dirty="0" smtClean="0"/>
              <a:t>1.9 </a:t>
            </a:r>
            <a:r>
              <a:rPr lang="en-US" sz="2000" dirty="0" err="1" smtClean="0"/>
              <a:t>mA</a:t>
            </a:r>
            <a:r>
              <a:rPr lang="en-US" sz="2000" dirty="0" smtClean="0"/>
              <a:t> + 0.5 </a:t>
            </a:r>
            <a:r>
              <a:rPr lang="en-US" sz="2000" dirty="0" err="1" smtClean="0"/>
              <a:t>mA</a:t>
            </a:r>
            <a:r>
              <a:rPr lang="en-US" sz="2000" dirty="0" smtClean="0"/>
              <a:t> + I are</a:t>
            </a:r>
          </a:p>
          <a:p>
            <a:pPr lvl="2" indent="-246888" eaLnBrk="1" fontAlgn="auto" hangingPunct="1">
              <a:spcAft>
                <a:spcPts val="0"/>
              </a:spcAft>
              <a:buFont typeface="Wingdings 2"/>
              <a:buNone/>
              <a:defRPr/>
            </a:pPr>
            <a:r>
              <a:rPr lang="en-US" sz="2000" dirty="0" smtClean="0"/>
              <a:t>	entering the node.</a:t>
            </a:r>
          </a:p>
          <a:p>
            <a:pPr lvl="2" indent="-246888" eaLnBrk="1" fontAlgn="auto" hangingPunct="1">
              <a:spcAft>
                <a:spcPts val="0"/>
              </a:spcAft>
              <a:buFont typeface="Wingdings 2"/>
              <a:buChar char=""/>
              <a:defRPr/>
            </a:pPr>
            <a:r>
              <a:rPr lang="en-US" sz="2000" dirty="0" smtClean="0"/>
              <a:t>3 mA is leaving the node.</a:t>
            </a:r>
          </a:p>
          <a:p>
            <a:pPr lvl="2" indent="-246888" eaLnBrk="1" fontAlgn="auto" hangingPunct="1">
              <a:spcAft>
                <a:spcPts val="0"/>
              </a:spcAft>
              <a:buFont typeface="Wingdings 2"/>
              <a:buNone/>
              <a:defRPr/>
            </a:pPr>
            <a:r>
              <a:rPr lang="en-US" sz="2000" dirty="0" smtClean="0"/>
              <a:t>V1 is generating power.</a:t>
            </a:r>
          </a:p>
        </p:txBody>
      </p:sp>
      <p:graphicFrame>
        <p:nvGraphicFramePr>
          <p:cNvPr id="3074" name="Object 4"/>
          <p:cNvGraphicFramePr>
            <a:graphicFrameLocks noChangeAspect="1"/>
          </p:cNvGraphicFramePr>
          <p:nvPr/>
        </p:nvGraphicFramePr>
        <p:xfrm>
          <a:off x="381000" y="4403725"/>
          <a:ext cx="3641725" cy="1311275"/>
        </p:xfrm>
        <a:graphic>
          <a:graphicData uri="http://schemas.openxmlformats.org/presentationml/2006/ole">
            <mc:AlternateContent xmlns:mc="http://schemas.openxmlformats.org/markup-compatibility/2006">
              <mc:Choice xmlns:v="urn:schemas-microsoft-com:vml" Requires="v">
                <p:oleObj spid="_x0000_s12336" name="Equation" r:id="rId5" imgW="1676160" imgH="634680" progId="Equation.3">
                  <p:embed/>
                </p:oleObj>
              </mc:Choice>
              <mc:Fallback>
                <p:oleObj name="Equation" r:id="rId5" imgW="1676160" imgH="634680" progId="Equation.3">
                  <p:embed/>
                  <p:pic>
                    <p:nvPicPr>
                      <p:cNvPr id="307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403725"/>
                        <a:ext cx="364172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331849341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algn="l" eaLnBrk="1" hangingPunct="1"/>
            <a:r>
              <a:rPr lang="en-US" altLang="tr-TR" dirty="0" smtClean="0"/>
              <a:t>Example 2</a:t>
            </a:r>
          </a:p>
        </p:txBody>
      </p:sp>
      <p:sp>
        <p:nvSpPr>
          <p:cNvPr id="3" name="Content Placeholder 2"/>
          <p:cNvSpPr>
            <a:spLocks noGrp="1"/>
          </p:cNvSpPr>
          <p:nvPr>
            <p:ph idx="1"/>
          </p:nvPr>
        </p:nvSpPr>
        <p:spPr>
          <a:xfrm>
            <a:off x="369101" y="1441925"/>
            <a:ext cx="8229600" cy="4525963"/>
          </a:xfrm>
        </p:spPr>
        <p:txBody>
          <a:bodyPr>
            <a:noAutofit/>
          </a:bodyPr>
          <a:lstStyle/>
          <a:p>
            <a:pPr marL="274320" indent="-274320" eaLnBrk="1" fontAlgn="auto" hangingPunct="1">
              <a:spcAft>
                <a:spcPts val="0"/>
              </a:spcAft>
              <a:buClr>
                <a:schemeClr val="accent3"/>
              </a:buClr>
              <a:buFont typeface="Wingdings 2"/>
              <a:buChar char=""/>
              <a:defRPr/>
            </a:pPr>
            <a:r>
              <a:rPr lang="en-US" sz="2000" dirty="0" smtClean="0"/>
              <a:t>Suppose the current through R2 was entering the node and the current through R3 was leaving the node. </a:t>
            </a:r>
          </a:p>
          <a:p>
            <a:pPr marL="640080" lvl="1" indent="-246888" eaLnBrk="1" fontAlgn="auto" hangingPunct="1">
              <a:spcAft>
                <a:spcPts val="0"/>
              </a:spcAft>
              <a:buFont typeface="Wingdings 2"/>
              <a:buChar char=""/>
              <a:defRPr/>
            </a:pPr>
            <a:r>
              <a:rPr lang="en-US" sz="2000" dirty="0" smtClean="0"/>
              <a:t>Use KCL</a:t>
            </a:r>
          </a:p>
          <a:p>
            <a:pPr lvl="2" indent="-246888" eaLnBrk="1" fontAlgn="auto" hangingPunct="1">
              <a:spcAft>
                <a:spcPts val="0"/>
              </a:spcAft>
              <a:buFont typeface="Wingdings 2"/>
              <a:buChar char=""/>
              <a:defRPr/>
            </a:pPr>
            <a:r>
              <a:rPr lang="en-US" sz="2000" dirty="0" smtClean="0"/>
              <a:t>3 </a:t>
            </a:r>
            <a:r>
              <a:rPr lang="en-US" sz="2000" dirty="0" err="1" smtClean="0"/>
              <a:t>mA</a:t>
            </a:r>
            <a:r>
              <a:rPr lang="en-US" sz="2000" dirty="0" smtClean="0"/>
              <a:t> + 0.5 </a:t>
            </a:r>
            <a:r>
              <a:rPr lang="en-US" sz="2000" dirty="0" err="1" smtClean="0"/>
              <a:t>mA</a:t>
            </a:r>
            <a:r>
              <a:rPr lang="en-US" sz="2000" dirty="0" smtClean="0"/>
              <a:t> + I are</a:t>
            </a:r>
          </a:p>
          <a:p>
            <a:pPr lvl="2" indent="-246888" eaLnBrk="1" fontAlgn="auto" hangingPunct="1">
              <a:spcAft>
                <a:spcPts val="0"/>
              </a:spcAft>
              <a:buFont typeface="Wingdings 2"/>
              <a:buNone/>
              <a:defRPr/>
            </a:pPr>
            <a:r>
              <a:rPr lang="en-US" sz="2000" dirty="0" smtClean="0"/>
              <a:t>	entering the node.</a:t>
            </a:r>
          </a:p>
          <a:p>
            <a:pPr lvl="2" indent="-246888" eaLnBrk="1" fontAlgn="auto" hangingPunct="1">
              <a:spcAft>
                <a:spcPts val="0"/>
              </a:spcAft>
              <a:buFont typeface="Wingdings 2"/>
              <a:buChar char=""/>
              <a:defRPr/>
            </a:pPr>
            <a:r>
              <a:rPr lang="en-US" sz="2000" dirty="0" smtClean="0"/>
              <a:t>1.9 mA is leaving the node.</a:t>
            </a:r>
          </a:p>
          <a:p>
            <a:pPr lvl="2" indent="-246888" eaLnBrk="1" fontAlgn="auto" hangingPunct="1">
              <a:spcAft>
                <a:spcPts val="0"/>
              </a:spcAft>
              <a:buFont typeface="Wingdings 2"/>
              <a:buNone/>
              <a:defRPr/>
            </a:pPr>
            <a:r>
              <a:rPr lang="en-US" sz="2000" dirty="0" smtClean="0"/>
              <a:t>V1 is dissipating power.</a:t>
            </a:r>
          </a:p>
        </p:txBody>
      </p:sp>
      <p:pic>
        <p:nvPicPr>
          <p:cNvPr id="41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792" y="3284984"/>
            <a:ext cx="4329112"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98" name="Object 3"/>
          <p:cNvGraphicFramePr>
            <a:graphicFrameLocks noChangeAspect="1"/>
          </p:cNvGraphicFramePr>
          <p:nvPr/>
        </p:nvGraphicFramePr>
        <p:xfrm>
          <a:off x="381000" y="4403725"/>
          <a:ext cx="3641725" cy="1311275"/>
        </p:xfrm>
        <a:graphic>
          <a:graphicData uri="http://schemas.openxmlformats.org/presentationml/2006/ole">
            <mc:AlternateContent xmlns:mc="http://schemas.openxmlformats.org/markup-compatibility/2006">
              <mc:Choice xmlns:v="urn:schemas-microsoft-com:vml" Requires="v">
                <p:oleObj spid="_x0000_s13360" name="Equation" r:id="rId5" imgW="1676160" imgH="634680" progId="Equation.3">
                  <p:embed/>
                </p:oleObj>
              </mc:Choice>
              <mc:Fallback>
                <p:oleObj name="Equation" r:id="rId5" imgW="1676160" imgH="634680" progId="Equation.3">
                  <p:embed/>
                  <p:pic>
                    <p:nvPicPr>
                      <p:cNvPr id="4098"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403725"/>
                        <a:ext cx="364172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240402039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2FC634A3-3F91-4889-81C9-C200CBCB749E}" type="slidenum">
              <a:rPr lang="en-GB" altLang="en-US" sz="1400">
                <a:solidFill>
                  <a:prstClr val="black"/>
                </a:solidFill>
              </a:rPr>
              <a:pPr/>
              <a:t>5</a:t>
            </a:fld>
            <a:endParaRPr lang="en-GB" altLang="en-US" sz="1400">
              <a:solidFill>
                <a:prstClr val="black"/>
              </a:solidFill>
            </a:endParaRPr>
          </a:p>
        </p:txBody>
      </p:sp>
      <p:sp>
        <p:nvSpPr>
          <p:cNvPr id="121858" name="Text Box 2"/>
          <p:cNvSpPr txBox="1">
            <a:spLocks noChangeArrowheads="1"/>
          </p:cNvSpPr>
          <p:nvPr/>
        </p:nvSpPr>
        <p:spPr bwMode="auto">
          <a:xfrm>
            <a:off x="250825" y="260350"/>
            <a:ext cx="4114800" cy="641350"/>
          </a:xfrm>
          <a:prstGeom prst="rect">
            <a:avLst/>
          </a:prstGeom>
          <a:solidFill>
            <a:schemeClr val="bg1"/>
          </a:solidFill>
          <a:ln>
            <a:noFill/>
          </a:ln>
          <a:effectLst/>
          <a:extLst/>
        </p:spPr>
        <p:txBody>
          <a:bodyPr vert="horz" wrap="square" lIns="91440" tIns="45720" rIns="91440" bIns="45720" rtlCol="0" anchor="ctr">
            <a:spAutoFit/>
          </a:bodyPr>
          <a:lstStyle>
            <a:lvl1pPr defTabSz="914400" eaLnBrk="1" latinLnBrk="0" hangingPunct="1">
              <a:buNone/>
              <a:defRPr sz="3600">
                <a:effectLst>
                  <a:outerShdw blurRad="38100" dist="38100" dir="2700000" algn="tl">
                    <a:srgbClr val="000000">
                      <a:alpha val="43137"/>
                    </a:srgbClr>
                  </a:outerShdw>
                </a:effectLst>
                <a:latin typeface="Comic Sans MS" panose="030F0702030302020204" pitchFamily="66" charset="0"/>
              </a:defRPr>
            </a:lvl1pPr>
          </a:lstStyle>
          <a:p>
            <a:r>
              <a:rPr lang="en-US" altLang="en-US" dirty="0">
                <a:solidFill>
                  <a:prstClr val="black"/>
                </a:solidFill>
              </a:rPr>
              <a:t>What is Current?</a:t>
            </a:r>
          </a:p>
        </p:txBody>
      </p:sp>
      <p:sp>
        <p:nvSpPr>
          <p:cNvPr id="121859" name="Text Box 3"/>
          <p:cNvSpPr txBox="1">
            <a:spLocks noChangeArrowheads="1"/>
          </p:cNvSpPr>
          <p:nvPr/>
        </p:nvSpPr>
        <p:spPr bwMode="auto">
          <a:xfrm>
            <a:off x="900112" y="1268760"/>
            <a:ext cx="762260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tr-TR" altLang="en-US" sz="2400" b="1" dirty="0" smtClean="0">
                <a:solidFill>
                  <a:srgbClr val="CC0000"/>
                </a:solidFill>
                <a:latin typeface="Comic Sans MS" panose="030F0702030302020204" pitchFamily="66" charset="0"/>
              </a:rPr>
              <a:t>W</a:t>
            </a:r>
            <a:r>
              <a:rPr lang="en-US" altLang="en-US" sz="2400" b="1" dirty="0" smtClean="0">
                <a:solidFill>
                  <a:srgbClr val="CC0000"/>
                </a:solidFill>
                <a:latin typeface="Comic Sans MS" panose="030F0702030302020204" pitchFamily="66" charset="0"/>
              </a:rPr>
              <a:t>hen </a:t>
            </a:r>
            <a:r>
              <a:rPr lang="en-US" altLang="en-US" sz="2400" b="1" dirty="0">
                <a:solidFill>
                  <a:srgbClr val="CC0000"/>
                </a:solidFill>
                <a:latin typeface="Comic Sans MS" panose="030F0702030302020204" pitchFamily="66" charset="0"/>
              </a:rPr>
              <a:t>electrons</a:t>
            </a:r>
            <a:r>
              <a:rPr lang="en-US" altLang="en-US" sz="2400" b="1" dirty="0">
                <a:solidFill>
                  <a:prstClr val="black"/>
                </a:solidFill>
                <a:latin typeface="Comic Sans MS" panose="030F0702030302020204" pitchFamily="66" charset="0"/>
              </a:rPr>
              <a:t> </a:t>
            </a:r>
            <a:r>
              <a:rPr lang="tr-TR" altLang="en-US" sz="2400" b="1" dirty="0" smtClean="0">
                <a:solidFill>
                  <a:prstClr val="black"/>
                </a:solidFill>
                <a:latin typeface="Comic Sans MS" panose="030F0702030302020204" pitchFamily="66" charset="0"/>
              </a:rPr>
              <a:t>flows </a:t>
            </a:r>
            <a:r>
              <a:rPr lang="en-US" altLang="en-US" sz="2400" b="1" dirty="0" smtClean="0">
                <a:solidFill>
                  <a:prstClr val="black"/>
                </a:solidFill>
                <a:latin typeface="Comic Sans MS" panose="030F0702030302020204" pitchFamily="66" charset="0"/>
              </a:rPr>
              <a:t>through </a:t>
            </a:r>
            <a:r>
              <a:rPr lang="en-US" altLang="en-US" sz="2400" b="1" dirty="0">
                <a:solidFill>
                  <a:prstClr val="black"/>
                </a:solidFill>
                <a:latin typeface="Comic Sans MS" panose="030F0702030302020204" pitchFamily="66" charset="0"/>
              </a:rPr>
              <a:t>a </a:t>
            </a:r>
            <a:r>
              <a:rPr lang="en-US" altLang="en-US" sz="2400" b="1" dirty="0" smtClean="0">
                <a:solidFill>
                  <a:prstClr val="black"/>
                </a:solidFill>
                <a:latin typeface="Comic Sans MS" panose="030F0702030302020204" pitchFamily="66" charset="0"/>
              </a:rPr>
              <a:t>conductor</a:t>
            </a:r>
            <a:endParaRPr lang="en-US" altLang="en-US" sz="2400" b="1" dirty="0">
              <a:solidFill>
                <a:prstClr val="black"/>
              </a:solidFill>
              <a:latin typeface="Comic Sans MS" panose="030F0702030302020204" pitchFamily="66" charset="0"/>
            </a:endParaRPr>
          </a:p>
        </p:txBody>
      </p:sp>
      <p:sp>
        <p:nvSpPr>
          <p:cNvPr id="121860" name="Text Box 4"/>
          <p:cNvSpPr txBox="1">
            <a:spLocks noChangeArrowheads="1"/>
          </p:cNvSpPr>
          <p:nvPr/>
        </p:nvSpPr>
        <p:spPr bwMode="auto">
          <a:xfrm>
            <a:off x="900113" y="2564160"/>
            <a:ext cx="76226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b="1">
                <a:solidFill>
                  <a:prstClr val="black"/>
                </a:solidFill>
                <a:latin typeface="Comic Sans MS" panose="030F0702030302020204" pitchFamily="66" charset="0"/>
              </a:rPr>
              <a:t> Only some materials have free electrons inside.</a:t>
            </a:r>
          </a:p>
        </p:txBody>
      </p:sp>
      <p:sp>
        <p:nvSpPr>
          <p:cNvPr id="121861" name="Text Box 5"/>
          <p:cNvSpPr txBox="1">
            <a:spLocks noChangeArrowheads="1"/>
          </p:cNvSpPr>
          <p:nvPr/>
        </p:nvSpPr>
        <p:spPr bwMode="auto">
          <a:xfrm>
            <a:off x="2411413" y="3284538"/>
            <a:ext cx="2201244"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000099"/>
              </a:buClr>
            </a:pPr>
            <a:r>
              <a:rPr lang="en-US" altLang="en-US" sz="2400" b="1" u="sng">
                <a:solidFill>
                  <a:prstClr val="black"/>
                </a:solidFill>
                <a:latin typeface="Comic Sans MS" panose="030F0702030302020204" pitchFamily="66" charset="0"/>
              </a:rPr>
              <a:t> Conductors: </a:t>
            </a:r>
          </a:p>
        </p:txBody>
      </p:sp>
      <p:sp>
        <p:nvSpPr>
          <p:cNvPr id="121862" name="Text Box 6"/>
          <p:cNvSpPr txBox="1">
            <a:spLocks noChangeArrowheads="1"/>
          </p:cNvSpPr>
          <p:nvPr/>
        </p:nvSpPr>
        <p:spPr bwMode="auto">
          <a:xfrm>
            <a:off x="1258888" y="3213100"/>
            <a:ext cx="97013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b="1">
                <a:solidFill>
                  <a:srgbClr val="009900"/>
                </a:solidFill>
                <a:latin typeface="Comic Sans MS" panose="030F0702030302020204" pitchFamily="66" charset="0"/>
              </a:rPr>
              <a:t>YES!</a:t>
            </a:r>
          </a:p>
        </p:txBody>
      </p:sp>
      <p:sp>
        <p:nvSpPr>
          <p:cNvPr id="121863" name="Text Box 7"/>
          <p:cNvSpPr txBox="1">
            <a:spLocks noChangeArrowheads="1"/>
          </p:cNvSpPr>
          <p:nvPr/>
        </p:nvSpPr>
        <p:spPr bwMode="auto">
          <a:xfrm>
            <a:off x="2771775" y="4437063"/>
            <a:ext cx="208262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Clr>
                <a:srgbClr val="000099"/>
              </a:buClr>
            </a:pPr>
            <a:r>
              <a:rPr lang="en-US" altLang="en-US" sz="2400" b="1" u="sng">
                <a:solidFill>
                  <a:prstClr val="black"/>
                </a:solidFill>
                <a:latin typeface="Comic Sans MS" panose="030F0702030302020204" pitchFamily="66" charset="0"/>
              </a:rPr>
              <a:t> Insulators: </a:t>
            </a:r>
          </a:p>
        </p:txBody>
      </p:sp>
      <p:sp>
        <p:nvSpPr>
          <p:cNvPr id="121864" name="Text Box 8"/>
          <p:cNvSpPr txBox="1">
            <a:spLocks noChangeArrowheads="1"/>
          </p:cNvSpPr>
          <p:nvPr/>
        </p:nvSpPr>
        <p:spPr bwMode="auto">
          <a:xfrm>
            <a:off x="7470460" y="3145810"/>
            <a:ext cx="84830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800" b="1" dirty="0">
                <a:solidFill>
                  <a:srgbClr val="FF0000"/>
                </a:solidFill>
                <a:latin typeface="Comic Sans MS" panose="030F0702030302020204" pitchFamily="66" charset="0"/>
              </a:rPr>
              <a:t>NO!</a:t>
            </a:r>
          </a:p>
        </p:txBody>
      </p:sp>
      <p:sp>
        <p:nvSpPr>
          <p:cNvPr id="121865" name="Text Box 9"/>
          <p:cNvSpPr txBox="1">
            <a:spLocks noChangeArrowheads="1"/>
          </p:cNvSpPr>
          <p:nvPr/>
        </p:nvSpPr>
        <p:spPr bwMode="auto">
          <a:xfrm>
            <a:off x="1835696" y="5013326"/>
            <a:ext cx="4113787"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dirty="0">
                <a:solidFill>
                  <a:srgbClr val="CC0000"/>
                </a:solidFill>
                <a:latin typeface="Comic Sans MS" panose="030F0702030302020204" pitchFamily="66" charset="0"/>
              </a:rPr>
              <a:t> No free electrons = No current</a:t>
            </a:r>
          </a:p>
        </p:txBody>
      </p:sp>
      <p:sp>
        <p:nvSpPr>
          <p:cNvPr id="121866" name="Text Box 10"/>
          <p:cNvSpPr txBox="1">
            <a:spLocks noChangeArrowheads="1"/>
          </p:cNvSpPr>
          <p:nvPr/>
        </p:nvSpPr>
        <p:spPr bwMode="auto">
          <a:xfrm>
            <a:off x="971600" y="1843782"/>
            <a:ext cx="507703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buFontTx/>
              <a:buChar char="•"/>
            </a:pPr>
            <a:r>
              <a:rPr lang="en-US" altLang="en-US" sz="2400" b="1" dirty="0">
                <a:solidFill>
                  <a:prstClr val="black"/>
                </a:solidFill>
                <a:latin typeface="Comic Sans MS" panose="030F0702030302020204" pitchFamily="66" charset="0"/>
              </a:rPr>
              <a:t> We call this flow </a:t>
            </a:r>
            <a:r>
              <a:rPr lang="tr-TR" altLang="en-US" sz="2400" b="1" dirty="0" smtClean="0">
                <a:solidFill>
                  <a:prstClr val="black"/>
                </a:solidFill>
                <a:latin typeface="Comic Sans MS" panose="030F0702030302020204" pitchFamily="66" charset="0"/>
              </a:rPr>
              <a:t>as </a:t>
            </a:r>
            <a:r>
              <a:rPr lang="en-US" altLang="en-US" sz="2400" b="1" dirty="0" smtClean="0">
                <a:solidFill>
                  <a:prstClr val="black"/>
                </a:solidFill>
                <a:latin typeface="Comic Sans MS" panose="030F0702030302020204" pitchFamily="66" charset="0"/>
              </a:rPr>
              <a:t>“</a:t>
            </a:r>
            <a:r>
              <a:rPr lang="en-US" altLang="en-US" sz="2400" b="1" dirty="0" smtClean="0">
                <a:solidFill>
                  <a:srgbClr val="CC0000"/>
                </a:solidFill>
                <a:latin typeface="Comic Sans MS" panose="030F0702030302020204" pitchFamily="66" charset="0"/>
              </a:rPr>
              <a:t>current</a:t>
            </a:r>
            <a:r>
              <a:rPr lang="en-US" altLang="en-US" sz="2400" b="1" dirty="0">
                <a:solidFill>
                  <a:prstClr val="black"/>
                </a:solidFill>
                <a:latin typeface="Comic Sans MS" panose="030F0702030302020204" pitchFamily="66" charset="0"/>
              </a:rPr>
              <a:t>.”</a:t>
            </a:r>
          </a:p>
        </p:txBody>
      </p:sp>
      <p:sp>
        <p:nvSpPr>
          <p:cNvPr id="121875" name="Text Box 19"/>
          <p:cNvSpPr txBox="1">
            <a:spLocks noChangeArrowheads="1"/>
          </p:cNvSpPr>
          <p:nvPr/>
        </p:nvSpPr>
        <p:spPr bwMode="auto">
          <a:xfrm>
            <a:off x="611188" y="3284538"/>
            <a:ext cx="15128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GB" altLang="en-US" sz="1600" b="1" dirty="0">
              <a:solidFill>
                <a:prstClr val="black"/>
              </a:solidFill>
              <a:latin typeface="Comic Sans MS" panose="030F0702030302020204" pitchFamily="66" charset="0"/>
            </a:endParaRPr>
          </a:p>
          <a:p>
            <a:r>
              <a:rPr lang="en-GB" altLang="en-US" sz="1600" dirty="0">
                <a:solidFill>
                  <a:prstClr val="black"/>
                </a:solidFill>
                <a:latin typeface="Comic Sans MS" panose="030F0702030302020204" pitchFamily="66" charset="0"/>
              </a:rPr>
              <a:t>silver </a:t>
            </a:r>
          </a:p>
          <a:p>
            <a:r>
              <a:rPr lang="en-GB" altLang="en-US" sz="1600" dirty="0">
                <a:solidFill>
                  <a:prstClr val="black"/>
                </a:solidFill>
                <a:latin typeface="Comic Sans MS" panose="030F0702030302020204" pitchFamily="66" charset="0"/>
              </a:rPr>
              <a:t>copper </a:t>
            </a:r>
          </a:p>
          <a:p>
            <a:r>
              <a:rPr lang="en-GB" altLang="en-US" sz="1600" dirty="0">
                <a:solidFill>
                  <a:prstClr val="black"/>
                </a:solidFill>
                <a:latin typeface="Comic Sans MS" panose="030F0702030302020204" pitchFamily="66" charset="0"/>
              </a:rPr>
              <a:t>gold </a:t>
            </a:r>
          </a:p>
          <a:p>
            <a:r>
              <a:rPr lang="en-GB" altLang="en-US" sz="1600" dirty="0">
                <a:solidFill>
                  <a:prstClr val="black"/>
                </a:solidFill>
                <a:latin typeface="Comic Sans MS" panose="030F0702030302020204" pitchFamily="66" charset="0"/>
              </a:rPr>
              <a:t>aluminium </a:t>
            </a:r>
          </a:p>
          <a:p>
            <a:r>
              <a:rPr lang="en-GB" altLang="en-US" sz="1600" dirty="0">
                <a:solidFill>
                  <a:prstClr val="black"/>
                </a:solidFill>
                <a:latin typeface="Comic Sans MS" panose="030F0702030302020204" pitchFamily="66" charset="0"/>
              </a:rPr>
              <a:t>iron </a:t>
            </a:r>
          </a:p>
          <a:p>
            <a:r>
              <a:rPr lang="en-GB" altLang="en-US" sz="1600" dirty="0">
                <a:solidFill>
                  <a:prstClr val="black"/>
                </a:solidFill>
                <a:latin typeface="Comic Sans MS" panose="030F0702030302020204" pitchFamily="66" charset="0"/>
              </a:rPr>
              <a:t>steel </a:t>
            </a:r>
          </a:p>
          <a:p>
            <a:r>
              <a:rPr lang="en-GB" altLang="en-US" sz="1600" dirty="0">
                <a:solidFill>
                  <a:prstClr val="black"/>
                </a:solidFill>
                <a:latin typeface="Comic Sans MS" panose="030F0702030302020204" pitchFamily="66" charset="0"/>
              </a:rPr>
              <a:t>brass </a:t>
            </a:r>
          </a:p>
          <a:p>
            <a:r>
              <a:rPr lang="en-GB" altLang="en-US" sz="1600" dirty="0">
                <a:solidFill>
                  <a:prstClr val="black"/>
                </a:solidFill>
                <a:latin typeface="Comic Sans MS" panose="030F0702030302020204" pitchFamily="66" charset="0"/>
              </a:rPr>
              <a:t>bronze </a:t>
            </a:r>
          </a:p>
          <a:p>
            <a:r>
              <a:rPr lang="en-GB" altLang="en-US" sz="1600" dirty="0">
                <a:solidFill>
                  <a:prstClr val="black"/>
                </a:solidFill>
                <a:latin typeface="Comic Sans MS" panose="030F0702030302020204" pitchFamily="66" charset="0"/>
              </a:rPr>
              <a:t>mercury </a:t>
            </a:r>
          </a:p>
          <a:p>
            <a:r>
              <a:rPr lang="en-GB" altLang="en-US" sz="1600" dirty="0">
                <a:solidFill>
                  <a:prstClr val="black"/>
                </a:solidFill>
                <a:latin typeface="Comic Sans MS" panose="030F0702030302020204" pitchFamily="66" charset="0"/>
              </a:rPr>
              <a:t>graphite </a:t>
            </a:r>
          </a:p>
          <a:p>
            <a:r>
              <a:rPr lang="tr-TR" altLang="en-US" sz="1600" dirty="0" err="1" smtClean="0">
                <a:solidFill>
                  <a:prstClr val="black"/>
                </a:solidFill>
                <a:latin typeface="Comic Sans MS" panose="030F0702030302020204" pitchFamily="66" charset="0"/>
              </a:rPr>
              <a:t>salty</a:t>
            </a:r>
            <a:r>
              <a:rPr lang="en-GB" altLang="en-US" sz="1600" dirty="0" smtClean="0">
                <a:solidFill>
                  <a:prstClr val="black"/>
                </a:solidFill>
                <a:latin typeface="Comic Sans MS" panose="030F0702030302020204" pitchFamily="66" charset="0"/>
              </a:rPr>
              <a:t> </a:t>
            </a:r>
            <a:r>
              <a:rPr lang="en-GB" altLang="en-US" sz="1600" dirty="0">
                <a:solidFill>
                  <a:prstClr val="black"/>
                </a:solidFill>
                <a:latin typeface="Comic Sans MS" panose="030F0702030302020204" pitchFamily="66" charset="0"/>
              </a:rPr>
              <a:t>water </a:t>
            </a:r>
            <a:r>
              <a:rPr lang="en-GB" altLang="en-US" sz="1600" dirty="0" smtClean="0">
                <a:solidFill>
                  <a:prstClr val="black"/>
                </a:solidFill>
                <a:latin typeface="Comic Sans MS" panose="030F0702030302020204" pitchFamily="66" charset="0"/>
              </a:rPr>
              <a:t> </a:t>
            </a:r>
            <a:endParaRPr lang="en-GB" altLang="en-US" sz="1600" dirty="0">
              <a:solidFill>
                <a:prstClr val="black"/>
              </a:solidFill>
              <a:latin typeface="Comic Sans MS" panose="030F0702030302020204" pitchFamily="66" charset="0"/>
            </a:endParaRPr>
          </a:p>
        </p:txBody>
      </p:sp>
      <p:sp>
        <p:nvSpPr>
          <p:cNvPr id="121876" name="Line 20"/>
          <p:cNvSpPr>
            <a:spLocks noChangeShapeType="1"/>
          </p:cNvSpPr>
          <p:nvPr/>
        </p:nvSpPr>
        <p:spPr bwMode="auto">
          <a:xfrm flipH="1">
            <a:off x="1547813" y="3644900"/>
            <a:ext cx="720725"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prstClr val="black"/>
              </a:solidFill>
              <a:latin typeface="Comic Sans MS" panose="030F0702030302020204" pitchFamily="66" charset="0"/>
            </a:endParaRPr>
          </a:p>
        </p:txBody>
      </p:sp>
      <p:sp>
        <p:nvSpPr>
          <p:cNvPr id="121877" name="Text Box 21"/>
          <p:cNvSpPr txBox="1">
            <a:spLocks noChangeArrowheads="1"/>
          </p:cNvSpPr>
          <p:nvPr/>
        </p:nvSpPr>
        <p:spPr bwMode="auto">
          <a:xfrm>
            <a:off x="6227763" y="3098800"/>
            <a:ext cx="1728787"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GB" altLang="en-US" sz="1600">
                <a:solidFill>
                  <a:prstClr val="black"/>
                </a:solidFill>
                <a:latin typeface="Comic Sans MS" panose="030F0702030302020204" pitchFamily="66" charset="0"/>
              </a:rPr>
              <a:t>glass </a:t>
            </a:r>
          </a:p>
          <a:p>
            <a:r>
              <a:rPr lang="en-GB" altLang="en-US" sz="1600">
                <a:solidFill>
                  <a:prstClr val="black"/>
                </a:solidFill>
                <a:latin typeface="Comic Sans MS" panose="030F0702030302020204" pitchFamily="66" charset="0"/>
              </a:rPr>
              <a:t>rubber </a:t>
            </a:r>
          </a:p>
          <a:p>
            <a:r>
              <a:rPr lang="en-GB" altLang="en-US" sz="1600">
                <a:solidFill>
                  <a:prstClr val="black"/>
                </a:solidFill>
                <a:latin typeface="Comic Sans MS" panose="030F0702030302020204" pitchFamily="66" charset="0"/>
              </a:rPr>
              <a:t>oil </a:t>
            </a:r>
          </a:p>
          <a:p>
            <a:r>
              <a:rPr lang="en-GB" altLang="en-US" sz="1600">
                <a:solidFill>
                  <a:prstClr val="black"/>
                </a:solidFill>
                <a:latin typeface="Comic Sans MS" panose="030F0702030302020204" pitchFamily="66" charset="0"/>
              </a:rPr>
              <a:t>asphalt </a:t>
            </a:r>
          </a:p>
          <a:p>
            <a:r>
              <a:rPr lang="en-GB" altLang="en-US" sz="1600">
                <a:solidFill>
                  <a:prstClr val="black"/>
                </a:solidFill>
                <a:latin typeface="Comic Sans MS" panose="030F0702030302020204" pitchFamily="66" charset="0"/>
              </a:rPr>
              <a:t>fiberglass </a:t>
            </a:r>
          </a:p>
          <a:p>
            <a:r>
              <a:rPr lang="en-GB" altLang="en-US" sz="1600">
                <a:solidFill>
                  <a:prstClr val="black"/>
                </a:solidFill>
                <a:latin typeface="Comic Sans MS" panose="030F0702030302020204" pitchFamily="66" charset="0"/>
              </a:rPr>
              <a:t>porcelain </a:t>
            </a:r>
          </a:p>
          <a:p>
            <a:r>
              <a:rPr lang="en-GB" altLang="en-US" sz="1600">
                <a:solidFill>
                  <a:prstClr val="black"/>
                </a:solidFill>
                <a:latin typeface="Comic Sans MS" panose="030F0702030302020204" pitchFamily="66" charset="0"/>
              </a:rPr>
              <a:t>ceramic </a:t>
            </a:r>
          </a:p>
          <a:p>
            <a:r>
              <a:rPr lang="en-GB" altLang="en-US" sz="1600">
                <a:solidFill>
                  <a:prstClr val="black"/>
                </a:solidFill>
                <a:latin typeface="Comic Sans MS" panose="030F0702030302020204" pitchFamily="66" charset="0"/>
              </a:rPr>
              <a:t>quartz </a:t>
            </a:r>
          </a:p>
          <a:p>
            <a:r>
              <a:rPr lang="en-GB" altLang="en-US" sz="1600">
                <a:solidFill>
                  <a:prstClr val="black"/>
                </a:solidFill>
                <a:latin typeface="Comic Sans MS" panose="030F0702030302020204" pitchFamily="66" charset="0"/>
              </a:rPr>
              <a:t>(dry) cotton </a:t>
            </a:r>
          </a:p>
          <a:p>
            <a:r>
              <a:rPr lang="en-GB" altLang="en-US" sz="1600">
                <a:solidFill>
                  <a:prstClr val="black"/>
                </a:solidFill>
                <a:latin typeface="Comic Sans MS" panose="030F0702030302020204" pitchFamily="66" charset="0"/>
              </a:rPr>
              <a:t>(dry) paper </a:t>
            </a:r>
          </a:p>
          <a:p>
            <a:r>
              <a:rPr lang="en-GB" altLang="en-US" sz="1600">
                <a:solidFill>
                  <a:prstClr val="black"/>
                </a:solidFill>
                <a:latin typeface="Comic Sans MS" panose="030F0702030302020204" pitchFamily="66" charset="0"/>
              </a:rPr>
              <a:t>(dry) wood </a:t>
            </a:r>
          </a:p>
          <a:p>
            <a:r>
              <a:rPr lang="en-GB" altLang="en-US" sz="1600">
                <a:solidFill>
                  <a:prstClr val="black"/>
                </a:solidFill>
                <a:latin typeface="Comic Sans MS" panose="030F0702030302020204" pitchFamily="66" charset="0"/>
              </a:rPr>
              <a:t>plastic </a:t>
            </a:r>
          </a:p>
          <a:p>
            <a:r>
              <a:rPr lang="en-GB" altLang="en-US" sz="1600">
                <a:solidFill>
                  <a:prstClr val="black"/>
                </a:solidFill>
                <a:latin typeface="Comic Sans MS" panose="030F0702030302020204" pitchFamily="66" charset="0"/>
              </a:rPr>
              <a:t>air </a:t>
            </a:r>
          </a:p>
          <a:p>
            <a:r>
              <a:rPr lang="en-GB" altLang="en-US" sz="1600">
                <a:solidFill>
                  <a:prstClr val="black"/>
                </a:solidFill>
                <a:latin typeface="Comic Sans MS" panose="030F0702030302020204" pitchFamily="66" charset="0"/>
              </a:rPr>
              <a:t>diamond </a:t>
            </a:r>
          </a:p>
          <a:p>
            <a:r>
              <a:rPr lang="en-GB" altLang="en-US" sz="1600">
                <a:solidFill>
                  <a:prstClr val="black"/>
                </a:solidFill>
                <a:latin typeface="Comic Sans MS" panose="030F0702030302020204" pitchFamily="66" charset="0"/>
              </a:rPr>
              <a:t>pure water </a:t>
            </a:r>
          </a:p>
        </p:txBody>
      </p:sp>
      <p:sp>
        <p:nvSpPr>
          <p:cNvPr id="121878" name="Line 22"/>
          <p:cNvSpPr>
            <a:spLocks noChangeShapeType="1"/>
          </p:cNvSpPr>
          <p:nvPr/>
        </p:nvSpPr>
        <p:spPr bwMode="auto">
          <a:xfrm flipV="1">
            <a:off x="5048825" y="4087258"/>
            <a:ext cx="1225550" cy="7905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prstClr val="black"/>
              </a:solidFill>
              <a:latin typeface="Comic Sans MS" panose="030F0702030302020204" pitchFamily="66" charset="0"/>
            </a:endParaRPr>
          </a:p>
        </p:txBody>
      </p:sp>
    </p:spTree>
    <p:custDataLst>
      <p:tags r:id="rId1"/>
    </p:custDataLst>
    <p:extLst>
      <p:ext uri="{BB962C8B-B14F-4D97-AF65-F5344CB8AC3E}">
        <p14:creationId xmlns:p14="http://schemas.microsoft.com/office/powerpoint/2010/main" val="1459014135"/>
      </p:ext>
    </p:extLst>
  </p:cSld>
  <p:clrMapOvr>
    <a:masterClrMapping/>
  </p:clrMapOvr>
  <p:transition>
    <p:plus/>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575" y="2924944"/>
            <a:ext cx="47688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pPr algn="l" eaLnBrk="1" hangingPunct="1"/>
            <a:r>
              <a:rPr lang="en-US" altLang="tr-TR" dirty="0" smtClean="0"/>
              <a:t>Example 3</a:t>
            </a:r>
          </a:p>
        </p:txBody>
      </p:sp>
      <p:sp>
        <p:nvSpPr>
          <p:cNvPr id="19460" name="Content Placeholder 2"/>
          <p:cNvSpPr>
            <a:spLocks noGrp="1"/>
          </p:cNvSpPr>
          <p:nvPr>
            <p:ph idx="1"/>
          </p:nvPr>
        </p:nvSpPr>
        <p:spPr>
          <a:xfrm>
            <a:off x="457200" y="1600201"/>
            <a:ext cx="8229600" cy="1684784"/>
          </a:xfrm>
        </p:spPr>
        <p:txBody>
          <a:bodyPr>
            <a:normAutofit/>
          </a:bodyPr>
          <a:lstStyle/>
          <a:p>
            <a:pPr eaLnBrk="1" hangingPunct="1"/>
            <a:r>
              <a:rPr lang="en-US" altLang="tr-TR" sz="2000" dirty="0" smtClean="0"/>
              <a:t>If voltage drops are given instead of currents, you need to apply Ohm’s Law to determine the current flowing through each of the resistors before you can find the current flowing out of the voltage supply.</a:t>
            </a:r>
          </a:p>
        </p:txBody>
      </p:sp>
    </p:spTree>
    <p:custDataLst>
      <p:tags r:id="rId1"/>
    </p:custDataLst>
    <p:extLst>
      <p:ext uri="{BB962C8B-B14F-4D97-AF65-F5344CB8AC3E}">
        <p14:creationId xmlns:p14="http://schemas.microsoft.com/office/powerpoint/2010/main" val="2633851099"/>
      </p:ext>
    </p:extLst>
  </p:cSld>
  <p:clrMapOvr>
    <a:masterClrMapping/>
  </p:clrMapOvr>
  <p:transition>
    <p:plu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2624971"/>
            <a:ext cx="46291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pPr algn="l" eaLnBrk="1" hangingPunct="1"/>
            <a:r>
              <a:rPr lang="en-US" altLang="tr-TR" dirty="0" smtClean="0"/>
              <a:t>Example 3 (</a:t>
            </a:r>
            <a:r>
              <a:rPr lang="en-US" altLang="tr-TR" dirty="0" err="1" smtClean="0"/>
              <a:t>con’t</a:t>
            </a:r>
            <a:r>
              <a:rPr lang="en-US" altLang="tr-TR" dirty="0" smtClean="0"/>
              <a:t>)</a:t>
            </a:r>
          </a:p>
        </p:txBody>
      </p:sp>
      <p:sp>
        <p:nvSpPr>
          <p:cNvPr id="20484" name="Content Placeholder 2"/>
          <p:cNvSpPr>
            <a:spLocks noGrp="1"/>
          </p:cNvSpPr>
          <p:nvPr>
            <p:ph idx="1"/>
          </p:nvPr>
        </p:nvSpPr>
        <p:spPr>
          <a:xfrm>
            <a:off x="179512" y="1628800"/>
            <a:ext cx="3733800" cy="4389437"/>
          </a:xfrm>
        </p:spPr>
        <p:txBody>
          <a:bodyPr>
            <a:normAutofit/>
          </a:bodyPr>
          <a:lstStyle/>
          <a:p>
            <a:pPr eaLnBrk="1" hangingPunct="1"/>
            <a:r>
              <a:rPr lang="en-US" altLang="tr-TR" sz="2000" dirty="0" smtClean="0"/>
              <a:t>For power dissipating components such as resistors, passive sign convention means that current flows into the resistor at the terminal has the + sign on the voltage drop and leaves out the terminal that has the – sign.</a:t>
            </a:r>
          </a:p>
        </p:txBody>
      </p:sp>
    </p:spTree>
    <p:custDataLst>
      <p:tags r:id="rId1"/>
    </p:custDataLst>
    <p:extLst>
      <p:ext uri="{BB962C8B-B14F-4D97-AF65-F5344CB8AC3E}">
        <p14:creationId xmlns:p14="http://schemas.microsoft.com/office/powerpoint/2010/main" val="2610500709"/>
      </p:ext>
    </p:extLst>
  </p:cSld>
  <p:clrMapOvr>
    <a:masterClrMapping/>
  </p:clrMapOvr>
  <p:transition>
    <p:plu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lgn="l" eaLnBrk="1" hangingPunct="1"/>
            <a:r>
              <a:rPr lang="en-US" altLang="tr-TR" dirty="0" smtClean="0"/>
              <a:t>Example 3 (</a:t>
            </a:r>
            <a:r>
              <a:rPr lang="en-US" altLang="tr-TR" dirty="0" err="1" smtClean="0"/>
              <a:t>con’t</a:t>
            </a:r>
            <a:r>
              <a:rPr lang="en-US" altLang="tr-TR" dirty="0" smtClean="0"/>
              <a:t>)</a:t>
            </a:r>
          </a:p>
        </p:txBody>
      </p:sp>
      <p:pic>
        <p:nvPicPr>
          <p:cNvPr id="51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50" y="2924944"/>
            <a:ext cx="46291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Content Placeholder 4"/>
          <p:cNvGraphicFramePr>
            <a:graphicFrameLocks noChangeAspect="1"/>
          </p:cNvGraphicFramePr>
          <p:nvPr>
            <p:extLst>
              <p:ext uri="{D42A27DB-BD31-4B8C-83A1-F6EECF244321}">
                <p14:modId xmlns:p14="http://schemas.microsoft.com/office/powerpoint/2010/main" val="1663665192"/>
              </p:ext>
            </p:extLst>
          </p:nvPr>
        </p:nvGraphicFramePr>
        <p:xfrm>
          <a:off x="457200" y="1615469"/>
          <a:ext cx="3898900" cy="1631950"/>
        </p:xfrm>
        <a:graphic>
          <a:graphicData uri="http://schemas.openxmlformats.org/presentationml/2006/ole">
            <mc:AlternateContent xmlns:mc="http://schemas.openxmlformats.org/markup-compatibility/2006">
              <mc:Choice xmlns:v="urn:schemas-microsoft-com:vml" Requires="v">
                <p:oleObj spid="_x0000_s14384" name="Equation" r:id="rId5" imgW="1638000" imgH="685800" progId="Equation.3">
                  <p:embed/>
                </p:oleObj>
              </mc:Choice>
              <mc:Fallback>
                <p:oleObj name="Equation" r:id="rId5" imgW="1638000" imgH="685800" progId="Equation.3">
                  <p:embed/>
                  <p:pic>
                    <p:nvPicPr>
                      <p:cNvPr id="5122" name="Content Placeholder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15469"/>
                        <a:ext cx="3898900" cy="163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3851788990"/>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algn="l" eaLnBrk="1" hangingPunct="1"/>
            <a:r>
              <a:rPr lang="en-US" altLang="tr-TR" dirty="0" smtClean="0"/>
              <a:t>Example 3 (</a:t>
            </a:r>
            <a:r>
              <a:rPr lang="en-US" altLang="tr-TR" dirty="0" err="1" smtClean="0"/>
              <a:t>con’t</a:t>
            </a:r>
            <a:r>
              <a:rPr lang="en-US" altLang="tr-TR" dirty="0" smtClean="0"/>
              <a:t>)</a:t>
            </a:r>
          </a:p>
        </p:txBody>
      </p:sp>
      <p:sp>
        <p:nvSpPr>
          <p:cNvPr id="6148" name="Content Placeholder 5"/>
          <p:cNvSpPr>
            <a:spLocks noGrp="1"/>
          </p:cNvSpPr>
          <p:nvPr>
            <p:ph idx="1"/>
          </p:nvPr>
        </p:nvSpPr>
        <p:spPr>
          <a:xfrm>
            <a:off x="457200" y="1600201"/>
            <a:ext cx="8229600" cy="1468760"/>
          </a:xfrm>
        </p:spPr>
        <p:txBody>
          <a:bodyPr>
            <a:normAutofit lnSpcReduction="10000"/>
          </a:bodyPr>
          <a:lstStyle/>
          <a:p>
            <a:pPr eaLnBrk="1" hangingPunct="1"/>
            <a:r>
              <a:rPr lang="en-US" altLang="tr-TR" sz="2000" dirty="0" smtClean="0"/>
              <a:t>I1 is leaving the node.</a:t>
            </a:r>
          </a:p>
          <a:p>
            <a:pPr eaLnBrk="1" hangingPunct="1"/>
            <a:r>
              <a:rPr lang="en-US" altLang="tr-TR" sz="2000" dirty="0" smtClean="0"/>
              <a:t>I2 is entering the node.</a:t>
            </a:r>
          </a:p>
          <a:p>
            <a:pPr eaLnBrk="1" hangingPunct="1"/>
            <a:r>
              <a:rPr lang="en-US" altLang="tr-TR" sz="2000" dirty="0" smtClean="0"/>
              <a:t>I3 is entering the node.</a:t>
            </a:r>
          </a:p>
          <a:p>
            <a:pPr eaLnBrk="1" hangingPunct="1"/>
            <a:r>
              <a:rPr lang="en-US" altLang="tr-TR" sz="2000" dirty="0" smtClean="0"/>
              <a:t>I is entering the node.</a:t>
            </a:r>
          </a:p>
        </p:txBody>
      </p:sp>
      <p:pic>
        <p:nvPicPr>
          <p:cNvPr id="61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492896"/>
            <a:ext cx="46291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6" name="Object 3"/>
          <p:cNvGraphicFramePr>
            <a:graphicFrameLocks noChangeAspect="1"/>
          </p:cNvGraphicFramePr>
          <p:nvPr>
            <p:extLst>
              <p:ext uri="{D42A27DB-BD31-4B8C-83A1-F6EECF244321}">
                <p14:modId xmlns:p14="http://schemas.microsoft.com/office/powerpoint/2010/main" val="1621841695"/>
              </p:ext>
            </p:extLst>
          </p:nvPr>
        </p:nvGraphicFramePr>
        <p:xfrm>
          <a:off x="323528" y="4653136"/>
          <a:ext cx="4937125" cy="1595437"/>
        </p:xfrm>
        <a:graphic>
          <a:graphicData uri="http://schemas.openxmlformats.org/presentationml/2006/ole">
            <mc:AlternateContent xmlns:mc="http://schemas.openxmlformats.org/markup-compatibility/2006">
              <mc:Choice xmlns:v="urn:schemas-microsoft-com:vml" Requires="v">
                <p:oleObj spid="_x0000_s15408" name="Equation" r:id="rId5" imgW="2082600" imgH="672840" progId="Equation.3">
                  <p:embed/>
                </p:oleObj>
              </mc:Choice>
              <mc:Fallback>
                <p:oleObj name="Equation" r:id="rId5" imgW="2082600" imgH="672840" progId="Equation.3">
                  <p:embed/>
                  <p:pic>
                    <p:nvPicPr>
                      <p:cNvPr id="614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4653136"/>
                        <a:ext cx="4937125" cy="159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2079008803"/>
      </p:ext>
    </p:extLst>
  </p:cSld>
  <p:clrMapOvr>
    <a:masterClrMapping/>
  </p:clrMapOvr>
  <p:transition>
    <p:plus/>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l" eaLnBrk="1" hangingPunct="1"/>
            <a:r>
              <a:rPr lang="en-US" altLang="tr-TR" dirty="0" smtClean="0"/>
              <a:t>Example 4</a:t>
            </a:r>
          </a:p>
        </p:txBody>
      </p:sp>
      <p:sp>
        <p:nvSpPr>
          <p:cNvPr id="21507" name="Content Placeholder 2"/>
          <p:cNvSpPr>
            <a:spLocks noGrp="1"/>
          </p:cNvSpPr>
          <p:nvPr>
            <p:ph idx="1"/>
          </p:nvPr>
        </p:nvSpPr>
        <p:spPr>
          <a:xfrm>
            <a:off x="457200" y="1600201"/>
            <a:ext cx="8229600" cy="1108720"/>
          </a:xfrm>
        </p:spPr>
        <p:txBody>
          <a:bodyPr>
            <a:normAutofit/>
          </a:bodyPr>
          <a:lstStyle/>
          <a:p>
            <a:pPr eaLnBrk="1" hangingPunct="1"/>
            <a:r>
              <a:rPr lang="en-US" altLang="tr-TR" sz="2000" dirty="0" smtClean="0"/>
              <a:t>Find the voltage across R1.  Note that the polarity of the voltage has been assigned in the circuit schematic. </a:t>
            </a:r>
          </a:p>
          <a:p>
            <a:pPr lvl="1" eaLnBrk="1" hangingPunct="1"/>
            <a:r>
              <a:rPr lang="en-US" altLang="tr-TR" sz="2000" dirty="0" smtClean="0"/>
              <a:t>First, define a loop that include R1.</a:t>
            </a:r>
          </a:p>
        </p:txBody>
      </p:sp>
      <p:grpSp>
        <p:nvGrpSpPr>
          <p:cNvPr id="3" name="Group 2"/>
          <p:cNvGrpSpPr/>
          <p:nvPr/>
        </p:nvGrpSpPr>
        <p:grpSpPr>
          <a:xfrm>
            <a:off x="1043608" y="3068960"/>
            <a:ext cx="7505700" cy="3286125"/>
            <a:chOff x="1043608" y="3068960"/>
            <a:chExt cx="7505700" cy="3286125"/>
          </a:xfrm>
        </p:grpSpPr>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8960"/>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1763688" y="4797152"/>
              <a:ext cx="504056" cy="360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4034050338"/>
      </p:ext>
    </p:extLst>
  </p:cSld>
  <p:clrMapOvr>
    <a:masterClrMapping/>
  </p:clrMapOvr>
  <p:transition>
    <p:plus/>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22531" name="Content Placeholder 2"/>
          <p:cNvSpPr>
            <a:spLocks noGrp="1"/>
          </p:cNvSpPr>
          <p:nvPr>
            <p:ph idx="1"/>
          </p:nvPr>
        </p:nvSpPr>
        <p:spPr/>
        <p:txBody>
          <a:bodyPr>
            <a:normAutofit/>
          </a:bodyPr>
          <a:lstStyle/>
          <a:p>
            <a:pPr eaLnBrk="1" hangingPunct="1"/>
            <a:r>
              <a:rPr lang="en-US" altLang="tr-TR" sz="2000" dirty="0" smtClean="0"/>
              <a:t>There are three possible loops in this circuit – only two include R1.</a:t>
            </a:r>
          </a:p>
          <a:p>
            <a:pPr lvl="1" eaLnBrk="1" hangingPunct="1"/>
            <a:r>
              <a:rPr lang="en-US" altLang="tr-TR" sz="2000" dirty="0" smtClean="0"/>
              <a:t>Either loop may be used to determine V</a:t>
            </a:r>
            <a:r>
              <a:rPr lang="en-US" altLang="tr-TR" sz="2000" baseline="-25000" dirty="0" smtClean="0"/>
              <a:t>R1</a:t>
            </a:r>
            <a:r>
              <a:rPr lang="en-US" altLang="tr-TR" sz="2000" dirty="0" smtClean="0"/>
              <a:t>.</a:t>
            </a:r>
          </a:p>
        </p:txBody>
      </p:sp>
      <p:grpSp>
        <p:nvGrpSpPr>
          <p:cNvPr id="2" name="Group 1"/>
          <p:cNvGrpSpPr/>
          <p:nvPr/>
        </p:nvGrpSpPr>
        <p:grpSpPr>
          <a:xfrm>
            <a:off x="755576" y="2951187"/>
            <a:ext cx="7772400" cy="3286125"/>
            <a:chOff x="755576" y="2951187"/>
            <a:chExt cx="7772400" cy="3286125"/>
          </a:xfrm>
        </p:grpSpPr>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76" y="2951187"/>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327576" y="4103712"/>
              <a:ext cx="1600200" cy="1600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2736776" y="4179912"/>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755576" y="3189312"/>
              <a:ext cx="7772400" cy="304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p:cNvSpPr/>
            <p:nvPr/>
          </p:nvSpPr>
          <p:spPr>
            <a:xfrm>
              <a:off x="1691680" y="4723792"/>
              <a:ext cx="504056" cy="360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3048927765"/>
      </p:ext>
    </p:extLst>
  </p:cSld>
  <p:clrMapOvr>
    <a:masterClrMapping/>
  </p:clrMapOvr>
  <p:transition>
    <p:plus/>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23555" name="Content Placeholder 2"/>
          <p:cNvSpPr>
            <a:spLocks noGrp="1"/>
          </p:cNvSpPr>
          <p:nvPr>
            <p:ph idx="1"/>
          </p:nvPr>
        </p:nvSpPr>
        <p:spPr>
          <a:xfrm>
            <a:off x="457200" y="1600201"/>
            <a:ext cx="8229600" cy="892696"/>
          </a:xfrm>
        </p:spPr>
        <p:txBody>
          <a:bodyPr>
            <a:normAutofit/>
          </a:bodyPr>
          <a:lstStyle/>
          <a:p>
            <a:pPr eaLnBrk="1" hangingPunct="1"/>
            <a:r>
              <a:rPr lang="en-US" altLang="tr-TR" sz="2000" dirty="0" smtClean="0"/>
              <a:t>If the outer loop is used:</a:t>
            </a:r>
          </a:p>
          <a:p>
            <a:pPr lvl="1" eaLnBrk="1" hangingPunct="1"/>
            <a:r>
              <a:rPr lang="en-US" altLang="tr-TR" sz="2000" dirty="0" smtClean="0"/>
              <a:t>Follow the loop clockwise.</a:t>
            </a:r>
          </a:p>
        </p:txBody>
      </p:sp>
      <p:grpSp>
        <p:nvGrpSpPr>
          <p:cNvPr id="2" name="Group 1"/>
          <p:cNvGrpSpPr/>
          <p:nvPr/>
        </p:nvGrpSpPr>
        <p:grpSpPr>
          <a:xfrm>
            <a:off x="632892" y="2924944"/>
            <a:ext cx="7772400" cy="3286125"/>
            <a:chOff x="632892" y="2924944"/>
            <a:chExt cx="7772400" cy="3286125"/>
          </a:xfrm>
        </p:grpSpPr>
        <p:pic>
          <p:nvPicPr>
            <p:cNvPr id="235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24944"/>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632892" y="3163069"/>
              <a:ext cx="7772400" cy="304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547664" y="465313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2055478249"/>
      </p:ext>
    </p:extLst>
  </p:cSld>
  <p:clrMapOvr>
    <a:masterClrMapping/>
  </p:clrMapOvr>
  <p:transition>
    <p:plus/>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3" name="Content Placeholder 2"/>
          <p:cNvSpPr>
            <a:spLocks noGrp="1"/>
          </p:cNvSpPr>
          <p:nvPr>
            <p:ph idx="1"/>
          </p:nvPr>
        </p:nvSpPr>
        <p:spPr>
          <a:xfrm>
            <a:off x="323528" y="1417638"/>
            <a:ext cx="8229600" cy="2155378"/>
          </a:xfrm>
        </p:spPr>
        <p:txBody>
          <a:bodyPr>
            <a:normAutofit/>
          </a:bodyPr>
          <a:lstStyle/>
          <a:p>
            <a:pPr marL="274320" lvl="2" indent="-274320" eaLnBrk="1" fontAlgn="auto" hangingPunct="1">
              <a:spcAft>
                <a:spcPts val="0"/>
              </a:spcAft>
              <a:buClr>
                <a:schemeClr val="accent3"/>
              </a:buClr>
              <a:buSzPct val="95000"/>
              <a:buFont typeface="Wingdings 2"/>
              <a:buChar char=""/>
              <a:defRPr/>
            </a:pPr>
            <a:r>
              <a:rPr lang="en-US" sz="2000" dirty="0" smtClean="0"/>
              <a:t>Follow the loop in a clockwise direction.</a:t>
            </a:r>
          </a:p>
          <a:p>
            <a:pPr marL="274320" lvl="2" indent="-274320" eaLnBrk="1" fontAlgn="auto" hangingPunct="1">
              <a:spcAft>
                <a:spcPts val="0"/>
              </a:spcAft>
              <a:buClr>
                <a:schemeClr val="accent3"/>
              </a:buClr>
              <a:buSzPct val="95000"/>
              <a:buFont typeface="Wingdings 2"/>
              <a:buChar char=""/>
              <a:defRPr/>
            </a:pPr>
            <a:r>
              <a:rPr lang="en-US" sz="2000" dirty="0" smtClean="0"/>
              <a:t>The 5V drop across V1 is a voltage rise.</a:t>
            </a:r>
          </a:p>
          <a:p>
            <a:pPr marL="274320" lvl="2" indent="-274320" eaLnBrk="1" fontAlgn="auto" hangingPunct="1">
              <a:spcAft>
                <a:spcPts val="0"/>
              </a:spcAft>
              <a:buClr>
                <a:schemeClr val="accent3"/>
              </a:buClr>
              <a:buSzPct val="95000"/>
              <a:buFont typeface="Wingdings 2"/>
              <a:buChar char=""/>
              <a:defRPr/>
            </a:pPr>
            <a:r>
              <a:rPr lang="en-US" sz="2000" dirty="0" smtClean="0"/>
              <a:t>V</a:t>
            </a:r>
            <a:r>
              <a:rPr lang="en-US" sz="2000" baseline="-25000" dirty="0" smtClean="0"/>
              <a:t>R1</a:t>
            </a:r>
            <a:r>
              <a:rPr lang="en-US" sz="2000" dirty="0" smtClean="0"/>
              <a:t> should be treated as a voltage rise.</a:t>
            </a:r>
          </a:p>
          <a:p>
            <a:pPr marL="274320" lvl="2" indent="-274320" eaLnBrk="1" fontAlgn="auto" hangingPunct="1">
              <a:spcAft>
                <a:spcPts val="0"/>
              </a:spcAft>
              <a:buClr>
                <a:schemeClr val="accent3"/>
              </a:buClr>
              <a:buSzPct val="95000"/>
              <a:buFont typeface="Wingdings 2"/>
              <a:buChar char=""/>
              <a:defRPr/>
            </a:pPr>
            <a:r>
              <a:rPr lang="en-US" sz="2000" dirty="0" smtClean="0"/>
              <a:t>The loop enters on the positive side of the </a:t>
            </a:r>
            <a:r>
              <a:rPr lang="tr-TR" sz="2000" dirty="0" smtClean="0"/>
              <a:t>CURRENT </a:t>
            </a:r>
            <a:r>
              <a:rPr lang="tr-TR" sz="2000" dirty="0" err="1" smtClean="0"/>
              <a:t>source</a:t>
            </a:r>
            <a:r>
              <a:rPr lang="tr-TR" sz="2000" dirty="0" smtClean="0"/>
              <a:t> </a:t>
            </a:r>
            <a:r>
              <a:rPr lang="en-US" sz="2000" dirty="0" smtClean="0"/>
              <a:t>and exits out the negative side.  This is a voltage drop as the voltage becomes less positive as you move through the component.</a:t>
            </a:r>
          </a:p>
          <a:p>
            <a:pPr marL="274320" lvl="2" indent="-274320" eaLnBrk="1" fontAlgn="auto" hangingPunct="1">
              <a:spcAft>
                <a:spcPts val="0"/>
              </a:spcAft>
              <a:buClr>
                <a:schemeClr val="accent3"/>
              </a:buClr>
              <a:buSzPct val="95000"/>
              <a:buFont typeface="Wingdings 2"/>
              <a:buNone/>
              <a:defRPr/>
            </a:pPr>
            <a:endParaRPr lang="en-US" sz="2000" dirty="0" smtClean="0"/>
          </a:p>
        </p:txBody>
      </p:sp>
      <p:grpSp>
        <p:nvGrpSpPr>
          <p:cNvPr id="2" name="Group 1"/>
          <p:cNvGrpSpPr/>
          <p:nvPr/>
        </p:nvGrpSpPr>
        <p:grpSpPr>
          <a:xfrm>
            <a:off x="1259632" y="3861048"/>
            <a:ext cx="6707187" cy="2835275"/>
            <a:chOff x="1259632" y="3861048"/>
            <a:chExt cx="6707187" cy="2835275"/>
          </a:xfrm>
        </p:grpSpPr>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819" y="3861048"/>
              <a:ext cx="6477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259632" y="4222998"/>
              <a:ext cx="6707187" cy="2473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2051720" y="530120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803903257"/>
      </p:ext>
    </p:extLst>
  </p:cSld>
  <p:clrMapOvr>
    <a:masterClrMapping/>
  </p:clrMapOvr>
  <p:transition>
    <p:plus/>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7172" name="Content Placeholder 6"/>
          <p:cNvSpPr>
            <a:spLocks noGrp="1"/>
          </p:cNvSpPr>
          <p:nvPr>
            <p:ph idx="1"/>
          </p:nvPr>
        </p:nvSpPr>
        <p:spPr/>
        <p:txBody>
          <a:bodyPr>
            <a:normAutofit/>
          </a:bodyPr>
          <a:lstStyle/>
          <a:p>
            <a:pPr marL="0" indent="0" eaLnBrk="1" hangingPunct="1">
              <a:buNone/>
            </a:pPr>
            <a:r>
              <a:rPr lang="en-US" altLang="tr-TR" sz="2000" dirty="0" smtClean="0"/>
              <a:t>By convention, voltage drops are added and voltage rises are subtracted in KVL.</a:t>
            </a:r>
          </a:p>
        </p:txBody>
      </p:sp>
      <p:graphicFrame>
        <p:nvGraphicFramePr>
          <p:cNvPr id="7170" name="Content Placeholder 5"/>
          <p:cNvGraphicFramePr>
            <a:graphicFrameLocks noChangeAspect="1"/>
          </p:cNvGraphicFramePr>
          <p:nvPr>
            <p:extLst>
              <p:ext uri="{D42A27DB-BD31-4B8C-83A1-F6EECF244321}">
                <p14:modId xmlns:p14="http://schemas.microsoft.com/office/powerpoint/2010/main" val="4229482945"/>
              </p:ext>
            </p:extLst>
          </p:nvPr>
        </p:nvGraphicFramePr>
        <p:xfrm>
          <a:off x="683568" y="2416969"/>
          <a:ext cx="2971800" cy="1150938"/>
        </p:xfrm>
        <a:graphic>
          <a:graphicData uri="http://schemas.openxmlformats.org/presentationml/2006/ole">
            <mc:AlternateContent xmlns:mc="http://schemas.openxmlformats.org/markup-compatibility/2006">
              <mc:Choice xmlns:v="urn:schemas-microsoft-com:vml" Requires="v">
                <p:oleObj spid="_x0000_s16432" name="Equation" r:id="rId4" imgW="1180800" imgH="457200" progId="Equation.3">
                  <p:embed/>
                </p:oleObj>
              </mc:Choice>
              <mc:Fallback>
                <p:oleObj name="Equation" r:id="rId4" imgW="1180800" imgH="457200" progId="Equation.3">
                  <p:embed/>
                  <p:pic>
                    <p:nvPicPr>
                      <p:cNvPr id="7170" name="Content Placeholder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2416969"/>
                        <a:ext cx="2971800"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
          <p:cNvGrpSpPr/>
          <p:nvPr/>
        </p:nvGrpSpPr>
        <p:grpSpPr>
          <a:xfrm>
            <a:off x="1187624" y="3573016"/>
            <a:ext cx="6707187" cy="2835275"/>
            <a:chOff x="1187624" y="3573016"/>
            <a:chExt cx="6707187" cy="2835275"/>
          </a:xfrm>
        </p:grpSpPr>
        <p:pic>
          <p:nvPicPr>
            <p:cNvPr id="717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811" y="3573016"/>
              <a:ext cx="6477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187624" y="3934966"/>
              <a:ext cx="6707187" cy="2473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979712" y="501317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4051111538"/>
      </p:ext>
    </p:extLst>
  </p:cSld>
  <p:clrMapOvr>
    <a:masterClrMapping/>
  </p:clrMapOvr>
  <p:transition>
    <p:plus/>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5"/>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25603" name="Content Placeholder 6"/>
          <p:cNvSpPr>
            <a:spLocks noGrp="1"/>
          </p:cNvSpPr>
          <p:nvPr>
            <p:ph idx="1"/>
          </p:nvPr>
        </p:nvSpPr>
        <p:spPr>
          <a:xfrm>
            <a:off x="457200" y="1600201"/>
            <a:ext cx="8229600" cy="1108720"/>
          </a:xfrm>
        </p:spPr>
        <p:txBody>
          <a:bodyPr>
            <a:normAutofit/>
          </a:bodyPr>
          <a:lstStyle/>
          <a:p>
            <a:pPr eaLnBrk="1" hangingPunct="1"/>
            <a:r>
              <a:rPr lang="en-US" altLang="tr-TR" sz="2000" dirty="0" smtClean="0"/>
              <a:t>Suppose you chose the </a:t>
            </a:r>
            <a:r>
              <a:rPr lang="tr-TR" altLang="tr-TR" sz="2000" dirty="0" err="1" smtClean="0"/>
              <a:t>green</a:t>
            </a:r>
            <a:r>
              <a:rPr lang="en-US" altLang="tr-TR" sz="2000" dirty="0" smtClean="0"/>
              <a:t> loop instead.</a:t>
            </a:r>
          </a:p>
          <a:p>
            <a:pPr lvl="1" eaLnBrk="1" hangingPunct="1"/>
            <a:r>
              <a:rPr lang="en-US" altLang="tr-TR" sz="2000" dirty="0" smtClean="0"/>
              <a:t>Since R2 is in parallel with I1, the voltage drop across R2 is also 3V.</a:t>
            </a:r>
          </a:p>
        </p:txBody>
      </p:sp>
      <p:grpSp>
        <p:nvGrpSpPr>
          <p:cNvPr id="2" name="Group 1"/>
          <p:cNvGrpSpPr/>
          <p:nvPr/>
        </p:nvGrpSpPr>
        <p:grpSpPr>
          <a:xfrm>
            <a:off x="899592" y="2924944"/>
            <a:ext cx="7505700" cy="3286125"/>
            <a:chOff x="899592" y="2924944"/>
            <a:chExt cx="7505700" cy="3286125"/>
          </a:xfrm>
        </p:grpSpPr>
        <p:pic>
          <p:nvPicPr>
            <p:cNvPr id="256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924944"/>
              <a:ext cx="75057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2614092" y="4153669"/>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547664" y="465313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933234651"/>
      </p:ext>
    </p:extLst>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D2AD1933-502E-487C-B85A-DFA27EBFBD6D}" type="slidenum">
              <a:rPr lang="en-GB" altLang="en-US" sz="1400">
                <a:solidFill>
                  <a:prstClr val="black"/>
                </a:solidFill>
              </a:rPr>
              <a:pPr/>
              <a:t>6</a:t>
            </a:fld>
            <a:endParaRPr lang="en-GB" altLang="en-US" sz="1400">
              <a:solidFill>
                <a:prstClr val="black"/>
              </a:solidFill>
            </a:endParaRPr>
          </a:p>
        </p:txBody>
      </p:sp>
      <p:sp>
        <p:nvSpPr>
          <p:cNvPr id="19459" name="Rectangle 2"/>
          <p:cNvSpPr>
            <a:spLocks noGrp="1" noChangeArrowheads="1"/>
          </p:cNvSpPr>
          <p:nvPr>
            <p:ph type="title"/>
          </p:nvPr>
        </p:nvSpPr>
        <p:spPr>
          <a:xfrm>
            <a:off x="685800" y="381000"/>
            <a:ext cx="7772400" cy="1143000"/>
          </a:xfrm>
        </p:spPr>
        <p:txBody>
          <a:bodyPr/>
          <a:lstStyle/>
          <a:p>
            <a:pPr eaLnBrk="1" hangingPunct="1"/>
            <a:r>
              <a:rPr lang="en-US" altLang="en-US" sz="4000" b="1" smtClean="0">
                <a:solidFill>
                  <a:srgbClr val="003399"/>
                </a:solidFill>
              </a:rPr>
              <a:t>How Does Current Flow?</a:t>
            </a:r>
          </a:p>
        </p:txBody>
      </p:sp>
      <p:pic>
        <p:nvPicPr>
          <p:cNvPr id="19460"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057400"/>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Text Box 4"/>
          <p:cNvSpPr txBox="1">
            <a:spLocks noChangeArrowheads="1"/>
          </p:cNvSpPr>
          <p:nvPr/>
        </p:nvSpPr>
        <p:spPr bwMode="auto">
          <a:xfrm>
            <a:off x="990600" y="1524000"/>
            <a:ext cx="678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 only flow through </a:t>
            </a:r>
            <a:r>
              <a:rPr lang="en-US" altLang="en-US" sz="2400" dirty="0">
                <a:solidFill>
                  <a:srgbClr val="CC0000"/>
                </a:solidFill>
                <a:latin typeface="Comic Sans MS" panose="030F0702030302020204" pitchFamily="66" charset="0"/>
              </a:rPr>
              <a:t>conductors</a:t>
            </a:r>
          </a:p>
        </p:txBody>
      </p:sp>
      <p:grpSp>
        <p:nvGrpSpPr>
          <p:cNvPr id="19462" name="Group 5"/>
          <p:cNvGrpSpPr>
            <a:grpSpLocks/>
          </p:cNvGrpSpPr>
          <p:nvPr/>
        </p:nvGrpSpPr>
        <p:grpSpPr bwMode="auto">
          <a:xfrm>
            <a:off x="1390650" y="2286000"/>
            <a:ext cx="3409950" cy="3581400"/>
            <a:chOff x="876" y="1440"/>
            <a:chExt cx="2148" cy="2256"/>
          </a:xfrm>
        </p:grpSpPr>
        <p:sp>
          <p:nvSpPr>
            <p:cNvPr id="19496" name="Rectangle 6"/>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7" name="Rectangle 7"/>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8" name="Oval 8"/>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99" name="Rectangle 9"/>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500" name="Rectangle 10"/>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501" name="Rectangle 11"/>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19463" name="Oval 12"/>
          <p:cNvSpPr>
            <a:spLocks noChangeArrowheads="1"/>
          </p:cNvSpPr>
          <p:nvPr/>
        </p:nvSpPr>
        <p:spPr bwMode="auto">
          <a:xfrm>
            <a:off x="5867400" y="4191000"/>
            <a:ext cx="838200" cy="838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19464" name="Freeform 13"/>
          <p:cNvSpPr>
            <a:spLocks/>
          </p:cNvSpPr>
          <p:nvPr/>
        </p:nvSpPr>
        <p:spPr bwMode="auto">
          <a:xfrm>
            <a:off x="6227763" y="4191000"/>
            <a:ext cx="180975" cy="838200"/>
          </a:xfrm>
          <a:custGeom>
            <a:avLst/>
            <a:gdLst>
              <a:gd name="T0" fmla="*/ 20638 w 114"/>
              <a:gd name="T1" fmla="*/ 0 h 528"/>
              <a:gd name="T2" fmla="*/ 39688 w 114"/>
              <a:gd name="T3" fmla="*/ 381000 h 528"/>
              <a:gd name="T4" fmla="*/ 153988 w 114"/>
              <a:gd name="T5" fmla="*/ 419100 h 528"/>
              <a:gd name="T6" fmla="*/ 173038 w 114"/>
              <a:gd name="T7" fmla="*/ 361950 h 528"/>
              <a:gd name="T8" fmla="*/ 1588 w 114"/>
              <a:gd name="T9" fmla="*/ 342900 h 528"/>
              <a:gd name="T10" fmla="*/ 20638 w 114"/>
              <a:gd name="T11" fmla="*/ 590550 h 528"/>
              <a:gd name="T12" fmla="*/ 77788 w 114"/>
              <a:gd name="T13" fmla="*/ 628650 h 528"/>
              <a:gd name="T14" fmla="*/ 115888 w 114"/>
              <a:gd name="T15" fmla="*/ 838200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528">
                <a:moveTo>
                  <a:pt x="13" y="0"/>
                </a:moveTo>
                <a:cubicBezTo>
                  <a:pt x="17" y="80"/>
                  <a:pt x="1" y="164"/>
                  <a:pt x="25" y="240"/>
                </a:cubicBezTo>
                <a:cubicBezTo>
                  <a:pt x="33" y="264"/>
                  <a:pt x="97" y="264"/>
                  <a:pt x="97" y="264"/>
                </a:cubicBezTo>
                <a:cubicBezTo>
                  <a:pt x="101" y="252"/>
                  <a:pt x="114" y="240"/>
                  <a:pt x="109" y="228"/>
                </a:cubicBezTo>
                <a:cubicBezTo>
                  <a:pt x="91" y="184"/>
                  <a:pt x="22" y="213"/>
                  <a:pt x="1" y="216"/>
                </a:cubicBezTo>
                <a:cubicBezTo>
                  <a:pt x="5" y="268"/>
                  <a:pt x="0" y="322"/>
                  <a:pt x="13" y="372"/>
                </a:cubicBezTo>
                <a:cubicBezTo>
                  <a:pt x="17" y="386"/>
                  <a:pt x="41" y="384"/>
                  <a:pt x="49" y="396"/>
                </a:cubicBezTo>
                <a:cubicBezTo>
                  <a:pt x="79" y="445"/>
                  <a:pt x="73" y="476"/>
                  <a:pt x="73" y="52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5" name="Line 14"/>
          <p:cNvSpPr>
            <a:spLocks noChangeShapeType="1"/>
          </p:cNvSpPr>
          <p:nvPr/>
        </p:nvSpPr>
        <p:spPr bwMode="auto">
          <a:xfrm>
            <a:off x="2971800" y="2895600"/>
            <a:ext cx="3276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6" name="Line 15"/>
          <p:cNvSpPr>
            <a:spLocks noChangeShapeType="1"/>
          </p:cNvSpPr>
          <p:nvPr/>
        </p:nvSpPr>
        <p:spPr bwMode="auto">
          <a:xfrm>
            <a:off x="6248400" y="2895600"/>
            <a:ext cx="0" cy="1295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7" name="Line 16"/>
          <p:cNvSpPr>
            <a:spLocks noChangeShapeType="1"/>
          </p:cNvSpPr>
          <p:nvPr/>
        </p:nvSpPr>
        <p:spPr bwMode="auto">
          <a:xfrm>
            <a:off x="2971800" y="5943600"/>
            <a:ext cx="3352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19468" name="Line 17"/>
          <p:cNvSpPr>
            <a:spLocks noChangeShapeType="1"/>
          </p:cNvSpPr>
          <p:nvPr/>
        </p:nvSpPr>
        <p:spPr bwMode="auto">
          <a:xfrm flipV="1">
            <a:off x="6324600" y="4953000"/>
            <a:ext cx="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69" name="Line 18"/>
          <p:cNvSpPr>
            <a:spLocks noChangeShapeType="1"/>
          </p:cNvSpPr>
          <p:nvPr/>
        </p:nvSpPr>
        <p:spPr bwMode="auto">
          <a:xfrm>
            <a:off x="4114800" y="2895600"/>
            <a:ext cx="533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grpSp>
        <p:nvGrpSpPr>
          <p:cNvPr id="118803" name="Group 19"/>
          <p:cNvGrpSpPr>
            <a:grpSpLocks/>
          </p:cNvGrpSpPr>
          <p:nvPr/>
        </p:nvGrpSpPr>
        <p:grpSpPr bwMode="auto">
          <a:xfrm>
            <a:off x="4724400" y="3124200"/>
            <a:ext cx="3200400" cy="3048000"/>
            <a:chOff x="2976" y="1968"/>
            <a:chExt cx="2016" cy="1920"/>
          </a:xfrm>
        </p:grpSpPr>
        <p:grpSp>
          <p:nvGrpSpPr>
            <p:cNvPr id="19482" name="Group 20"/>
            <p:cNvGrpSpPr>
              <a:grpSpLocks/>
            </p:cNvGrpSpPr>
            <p:nvPr/>
          </p:nvGrpSpPr>
          <p:grpSpPr bwMode="auto">
            <a:xfrm>
              <a:off x="2976" y="2064"/>
              <a:ext cx="840" cy="912"/>
              <a:chOff x="2976" y="2064"/>
              <a:chExt cx="840" cy="912"/>
            </a:xfrm>
          </p:grpSpPr>
          <p:sp>
            <p:nvSpPr>
              <p:cNvPr id="19493" name="AutoShape 21"/>
              <p:cNvSpPr>
                <a:spLocks noChangeArrowheads="1"/>
              </p:cNvSpPr>
              <p:nvPr/>
            </p:nvSpPr>
            <p:spPr bwMode="auto">
              <a:xfrm rot="-2137344">
                <a:off x="3552" y="206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4" name="AutoShape 22"/>
              <p:cNvSpPr>
                <a:spLocks noChangeArrowheads="1"/>
              </p:cNvSpPr>
              <p:nvPr/>
            </p:nvSpPr>
            <p:spPr bwMode="auto">
              <a:xfrm rot="-3706283">
                <a:off x="3408" y="23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5" name="AutoShape 23"/>
              <p:cNvSpPr>
                <a:spLocks noChangeArrowheads="1"/>
              </p:cNvSpPr>
              <p:nvPr/>
            </p:nvSpPr>
            <p:spPr bwMode="auto">
              <a:xfrm rot="-5159518">
                <a:off x="3288" y="25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grpSp>
          <p:nvGrpSpPr>
            <p:cNvPr id="19483" name="Group 24"/>
            <p:cNvGrpSpPr>
              <a:grpSpLocks/>
            </p:cNvGrpSpPr>
            <p:nvPr/>
          </p:nvGrpSpPr>
          <p:grpSpPr bwMode="auto">
            <a:xfrm flipH="1">
              <a:off x="4152" y="2064"/>
              <a:ext cx="840" cy="912"/>
              <a:chOff x="2976" y="2064"/>
              <a:chExt cx="840" cy="912"/>
            </a:xfrm>
          </p:grpSpPr>
          <p:sp>
            <p:nvSpPr>
              <p:cNvPr id="19490" name="AutoShape 25"/>
              <p:cNvSpPr>
                <a:spLocks noChangeArrowheads="1"/>
              </p:cNvSpPr>
              <p:nvPr/>
            </p:nvSpPr>
            <p:spPr bwMode="auto">
              <a:xfrm rot="-2137344">
                <a:off x="3552" y="206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1" name="AutoShape 26"/>
              <p:cNvSpPr>
                <a:spLocks noChangeArrowheads="1"/>
              </p:cNvSpPr>
              <p:nvPr/>
            </p:nvSpPr>
            <p:spPr bwMode="auto">
              <a:xfrm rot="-3706283">
                <a:off x="3408" y="23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92" name="AutoShape 27"/>
              <p:cNvSpPr>
                <a:spLocks noChangeArrowheads="1"/>
              </p:cNvSpPr>
              <p:nvPr/>
            </p:nvSpPr>
            <p:spPr bwMode="auto">
              <a:xfrm rot="-5159518">
                <a:off x="3288" y="25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sp>
          <p:nvSpPr>
            <p:cNvPr id="19484" name="AutoShape 28"/>
            <p:cNvSpPr>
              <a:spLocks noChangeArrowheads="1"/>
            </p:cNvSpPr>
            <p:nvPr/>
          </p:nvSpPr>
          <p:spPr bwMode="auto">
            <a:xfrm rot="-2137344" flipH="1" flipV="1">
              <a:off x="4344" y="3072"/>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5" name="AutoShape 29"/>
            <p:cNvSpPr>
              <a:spLocks noChangeArrowheads="1"/>
            </p:cNvSpPr>
            <p:nvPr/>
          </p:nvSpPr>
          <p:spPr bwMode="auto">
            <a:xfrm rot="-3706283" flipH="1" flipV="1">
              <a:off x="4488" y="2880"/>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6" name="AutoShape 30"/>
            <p:cNvSpPr>
              <a:spLocks noChangeArrowheads="1"/>
            </p:cNvSpPr>
            <p:nvPr/>
          </p:nvSpPr>
          <p:spPr bwMode="auto">
            <a:xfrm rot="2137344" flipV="1">
              <a:off x="3600" y="3120"/>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7" name="AutoShape 31"/>
            <p:cNvSpPr>
              <a:spLocks noChangeArrowheads="1"/>
            </p:cNvSpPr>
            <p:nvPr/>
          </p:nvSpPr>
          <p:spPr bwMode="auto">
            <a:xfrm rot="3706283" flipV="1">
              <a:off x="3288" y="2904"/>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8" name="AutoShape 32"/>
            <p:cNvSpPr>
              <a:spLocks noChangeArrowheads="1"/>
            </p:cNvSpPr>
            <p:nvPr/>
          </p:nvSpPr>
          <p:spPr bwMode="auto">
            <a:xfrm rot="21560158" flipV="1">
              <a:off x="3984" y="31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19489" name="AutoShape 33"/>
            <p:cNvSpPr>
              <a:spLocks noChangeArrowheads="1"/>
            </p:cNvSpPr>
            <p:nvPr/>
          </p:nvSpPr>
          <p:spPr bwMode="auto">
            <a:xfrm rot="-307590">
              <a:off x="3840" y="1968"/>
              <a:ext cx="96" cy="720"/>
            </a:xfrm>
            <a:custGeom>
              <a:avLst/>
              <a:gdLst>
                <a:gd name="T0" fmla="*/ 75 w 21600"/>
                <a:gd name="T1" fmla="*/ 360 h 21600"/>
                <a:gd name="T2" fmla="*/ 48 w 21600"/>
                <a:gd name="T3" fmla="*/ 720 h 21600"/>
                <a:gd name="T4" fmla="*/ 21 w 21600"/>
                <a:gd name="T5" fmla="*/ 360 h 21600"/>
                <a:gd name="T6" fmla="*/ 48 w 21600"/>
                <a:gd name="T7" fmla="*/ 0 h 21600"/>
                <a:gd name="T8" fmla="*/ 0 60000 65536"/>
                <a:gd name="T9" fmla="*/ 0 60000 65536"/>
                <a:gd name="T10" fmla="*/ 0 60000 65536"/>
                <a:gd name="T11" fmla="*/ 0 60000 65536"/>
                <a:gd name="T12" fmla="*/ 6525 w 21600"/>
                <a:gd name="T13" fmla="*/ 6540 h 21600"/>
                <a:gd name="T14" fmla="*/ 15075 w 21600"/>
                <a:gd name="T15" fmla="*/ 15090 h 21600"/>
              </a:gdLst>
              <a:ahLst/>
              <a:cxnLst>
                <a:cxn ang="T8">
                  <a:pos x="T0" y="T1"/>
                </a:cxn>
                <a:cxn ang="T9">
                  <a:pos x="T2" y="T3"/>
                </a:cxn>
                <a:cxn ang="T10">
                  <a:pos x="T4" y="T5"/>
                </a:cxn>
                <a:cxn ang="T11">
                  <a:pos x="T6" y="T7"/>
                </a:cxn>
              </a:cxnLst>
              <a:rect l="T12" t="T13" r="T14" b="T15"/>
              <a:pathLst>
                <a:path w="21600" h="21600">
                  <a:moveTo>
                    <a:pt x="0" y="0"/>
                  </a:moveTo>
                  <a:lnTo>
                    <a:pt x="9450" y="21600"/>
                  </a:lnTo>
                  <a:lnTo>
                    <a:pt x="12150" y="21600"/>
                  </a:lnTo>
                  <a:lnTo>
                    <a:pt x="21600" y="0"/>
                  </a:lnTo>
                  <a:lnTo>
                    <a:pt x="0" y="0"/>
                  </a:lnTo>
                  <a:close/>
                </a:path>
              </a:pathLst>
            </a:custGeom>
            <a:solidFill>
              <a:srgbClr val="FFFF00"/>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grpSp>
      <p:sp>
        <p:nvSpPr>
          <p:cNvPr id="19471" name="Line 34"/>
          <p:cNvSpPr>
            <a:spLocks noChangeShapeType="1"/>
          </p:cNvSpPr>
          <p:nvPr/>
        </p:nvSpPr>
        <p:spPr bwMode="auto">
          <a:xfrm flipV="1">
            <a:off x="2971800" y="28956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72" name="Line 35"/>
          <p:cNvSpPr>
            <a:spLocks noChangeShapeType="1"/>
          </p:cNvSpPr>
          <p:nvPr/>
        </p:nvSpPr>
        <p:spPr bwMode="auto">
          <a:xfrm>
            <a:off x="2971800" y="5638800"/>
            <a:ext cx="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19473" name="Text Box 36"/>
          <p:cNvSpPr txBox="1">
            <a:spLocks noChangeArrowheads="1"/>
          </p:cNvSpPr>
          <p:nvPr/>
        </p:nvSpPr>
        <p:spPr bwMode="auto">
          <a:xfrm>
            <a:off x="2628900" y="36449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nvGrpSpPr>
          <p:cNvPr id="118821" name="Group 37"/>
          <p:cNvGrpSpPr>
            <a:grpSpLocks/>
          </p:cNvGrpSpPr>
          <p:nvPr/>
        </p:nvGrpSpPr>
        <p:grpSpPr bwMode="auto">
          <a:xfrm>
            <a:off x="2844800" y="2182813"/>
            <a:ext cx="3773488" cy="3684587"/>
            <a:chOff x="1792" y="1375"/>
            <a:chExt cx="2377" cy="2321"/>
          </a:xfrm>
        </p:grpSpPr>
        <p:grpSp>
          <p:nvGrpSpPr>
            <p:cNvPr id="19477" name="Group 38"/>
            <p:cNvGrpSpPr>
              <a:grpSpLocks/>
            </p:cNvGrpSpPr>
            <p:nvPr/>
          </p:nvGrpSpPr>
          <p:grpSpPr bwMode="auto">
            <a:xfrm>
              <a:off x="1792" y="1375"/>
              <a:ext cx="2377" cy="2321"/>
              <a:chOff x="1792" y="1375"/>
              <a:chExt cx="2377" cy="2321"/>
            </a:xfrm>
          </p:grpSpPr>
          <p:sp>
            <p:nvSpPr>
              <p:cNvPr id="19479" name="Text Box 39"/>
              <p:cNvSpPr txBox="1">
                <a:spLocks noChangeArrowheads="1"/>
              </p:cNvSpPr>
              <p:nvPr/>
            </p:nvSpPr>
            <p:spPr bwMode="auto">
              <a:xfrm>
                <a:off x="1792" y="1375"/>
                <a:ext cx="23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Metal wires (conductors)</a:t>
                </a:r>
              </a:p>
            </p:txBody>
          </p:sp>
          <p:sp>
            <p:nvSpPr>
              <p:cNvPr id="19480" name="Line 40"/>
              <p:cNvSpPr>
                <a:spLocks noChangeShapeType="1"/>
              </p:cNvSpPr>
              <p:nvPr/>
            </p:nvSpPr>
            <p:spPr bwMode="auto">
              <a:xfrm>
                <a:off x="2688" y="1632"/>
                <a:ext cx="336" cy="2064"/>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19481" name="Line 41"/>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9478" name="Line 42"/>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18827" name="Text Box 43"/>
          <p:cNvSpPr txBox="1">
            <a:spLocks noChangeArrowheads="1"/>
          </p:cNvSpPr>
          <p:nvPr/>
        </p:nvSpPr>
        <p:spPr bwMode="auto">
          <a:xfrm>
            <a:off x="6858000" y="4164013"/>
            <a:ext cx="1285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srgbClr val="CC0000"/>
                </a:solidFill>
                <a:latin typeface="Arial" panose="020B0604020202020204" pitchFamily="34" charset="0"/>
              </a:rPr>
              <a:t>Current</a:t>
            </a:r>
            <a:br>
              <a:rPr lang="en-US" altLang="en-US" sz="2400" b="1">
                <a:solidFill>
                  <a:srgbClr val="CC0000"/>
                </a:solidFill>
                <a:latin typeface="Arial" panose="020B0604020202020204" pitchFamily="34" charset="0"/>
              </a:rPr>
            </a:br>
            <a:r>
              <a:rPr lang="en-US" altLang="en-US" sz="2400" b="1">
                <a:solidFill>
                  <a:srgbClr val="CC0000"/>
                </a:solidFill>
                <a:latin typeface="Arial" panose="020B0604020202020204" pitchFamily="34" charset="0"/>
              </a:rPr>
              <a:t>flow</a:t>
            </a:r>
          </a:p>
        </p:txBody>
      </p:sp>
      <p:sp>
        <p:nvSpPr>
          <p:cNvPr id="118828" name="AutoShape 44"/>
          <p:cNvSpPr>
            <a:spLocks noChangeArrowheads="1"/>
          </p:cNvSpPr>
          <p:nvPr/>
        </p:nvSpPr>
        <p:spPr bwMode="auto">
          <a:xfrm rot="5400000">
            <a:off x="6203156" y="3521869"/>
            <a:ext cx="976313" cy="485775"/>
          </a:xfrm>
          <a:prstGeom prst="rightArrow">
            <a:avLst>
              <a:gd name="adj1" fmla="val 50000"/>
              <a:gd name="adj2" fmla="val 50245"/>
            </a:avLst>
          </a:prstGeom>
          <a:solidFill>
            <a:srgbClr val="FF00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Tree>
    <p:custDataLst>
      <p:tags r:id="rId1"/>
    </p:custDataLst>
    <p:extLst>
      <p:ext uri="{BB962C8B-B14F-4D97-AF65-F5344CB8AC3E}">
        <p14:creationId xmlns:p14="http://schemas.microsoft.com/office/powerpoint/2010/main" val="3826450121"/>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8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118828"/>
                                        </p:tgtEl>
                                        <p:attrNameLst>
                                          <p:attrName>style.visibility</p:attrName>
                                        </p:attrNameLst>
                                      </p:cBhvr>
                                      <p:to>
                                        <p:strVal val="visible"/>
                                      </p:to>
                                    </p:set>
                                    <p:anim calcmode="lin" valueType="num">
                                      <p:cBhvr>
                                        <p:cTn id="15" dur="500" fill="hold"/>
                                        <p:tgtEl>
                                          <p:spTgt spid="118828"/>
                                        </p:tgtEl>
                                        <p:attrNameLst>
                                          <p:attrName>ppt_x</p:attrName>
                                        </p:attrNameLst>
                                      </p:cBhvr>
                                      <p:tavLst>
                                        <p:tav tm="0">
                                          <p:val>
                                            <p:strVal val="#ppt_x"/>
                                          </p:val>
                                        </p:tav>
                                        <p:tav tm="100000">
                                          <p:val>
                                            <p:strVal val="#ppt_x"/>
                                          </p:val>
                                        </p:tav>
                                      </p:tavLst>
                                    </p:anim>
                                    <p:anim calcmode="lin" valueType="num">
                                      <p:cBhvr>
                                        <p:cTn id="16" dur="500" fill="hold"/>
                                        <p:tgtEl>
                                          <p:spTgt spid="118828"/>
                                        </p:tgtEl>
                                        <p:attrNameLst>
                                          <p:attrName>ppt_y</p:attrName>
                                        </p:attrNameLst>
                                      </p:cBhvr>
                                      <p:tavLst>
                                        <p:tav tm="0">
                                          <p:val>
                                            <p:strVal val="#ppt_y-#ppt_h/2"/>
                                          </p:val>
                                        </p:tav>
                                        <p:tav tm="100000">
                                          <p:val>
                                            <p:strVal val="#ppt_y"/>
                                          </p:val>
                                        </p:tav>
                                      </p:tavLst>
                                    </p:anim>
                                    <p:anim calcmode="lin" valueType="num">
                                      <p:cBhvr>
                                        <p:cTn id="17" dur="500" fill="hold"/>
                                        <p:tgtEl>
                                          <p:spTgt spid="118828"/>
                                        </p:tgtEl>
                                        <p:attrNameLst>
                                          <p:attrName>ppt_w</p:attrName>
                                        </p:attrNameLst>
                                      </p:cBhvr>
                                      <p:tavLst>
                                        <p:tav tm="0">
                                          <p:val>
                                            <p:strVal val="#ppt_w"/>
                                          </p:val>
                                        </p:tav>
                                        <p:tav tm="100000">
                                          <p:val>
                                            <p:strVal val="#ppt_w"/>
                                          </p:val>
                                        </p:tav>
                                      </p:tavLst>
                                    </p:anim>
                                    <p:anim calcmode="lin" valueType="num">
                                      <p:cBhvr>
                                        <p:cTn id="18" dur="500" fill="hold"/>
                                        <p:tgtEl>
                                          <p:spTgt spid="118828"/>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88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118803"/>
                                        </p:tgtEl>
                                        <p:attrNameLst>
                                          <p:attrName>style.visibility</p:attrName>
                                        </p:attrNameLst>
                                      </p:cBhvr>
                                      <p:to>
                                        <p:strVal val="visible"/>
                                      </p:to>
                                    </p:set>
                                    <p:anim calcmode="lin" valueType="num">
                                      <p:cBhvr>
                                        <p:cTn id="27" dur="500" fill="hold"/>
                                        <p:tgtEl>
                                          <p:spTgt spid="118803"/>
                                        </p:tgtEl>
                                        <p:attrNameLst>
                                          <p:attrName>ppt_w</p:attrName>
                                        </p:attrNameLst>
                                      </p:cBhvr>
                                      <p:tavLst>
                                        <p:tav tm="0">
                                          <p:val>
                                            <p:fltVal val="0"/>
                                          </p:val>
                                        </p:tav>
                                        <p:tav tm="100000">
                                          <p:val>
                                            <p:strVal val="#ppt_w"/>
                                          </p:val>
                                        </p:tav>
                                      </p:tavLst>
                                    </p:anim>
                                    <p:anim calcmode="lin" valueType="num">
                                      <p:cBhvr>
                                        <p:cTn id="28" dur="500" fill="hold"/>
                                        <p:tgtEl>
                                          <p:spTgt spid="1188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build="p" autoUpdateAnimBg="0" advAuto="0"/>
      <p:bldP spid="118827" grpId="0" autoUpdateAnimBg="0"/>
      <p:bldP spid="11882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3" name="Content Placeholder 2"/>
          <p:cNvSpPr>
            <a:spLocks noGrp="1"/>
          </p:cNvSpPr>
          <p:nvPr>
            <p:ph idx="1"/>
          </p:nvPr>
        </p:nvSpPr>
        <p:spPr>
          <a:xfrm>
            <a:off x="457200" y="1600201"/>
            <a:ext cx="8229600" cy="1684784"/>
          </a:xfrm>
        </p:spPr>
        <p:txBody>
          <a:bodyPr>
            <a:normAutofit lnSpcReduction="10000"/>
          </a:bodyPr>
          <a:lstStyle/>
          <a:p>
            <a:pPr marL="274320" lvl="2" indent="-274320" eaLnBrk="1" fontAlgn="auto" hangingPunct="1">
              <a:spcAft>
                <a:spcPts val="0"/>
              </a:spcAft>
              <a:buClr>
                <a:schemeClr val="accent3"/>
              </a:buClr>
              <a:buSzPct val="95000"/>
              <a:buFont typeface="Wingdings 2"/>
              <a:buChar char=""/>
              <a:defRPr/>
            </a:pPr>
            <a:r>
              <a:rPr lang="en-US" sz="2000" dirty="0" smtClean="0"/>
              <a:t>The 5V drop across V1 is a voltage rise.</a:t>
            </a:r>
          </a:p>
          <a:p>
            <a:pPr marL="274320" lvl="2" indent="-274320" eaLnBrk="1" fontAlgn="auto" hangingPunct="1">
              <a:spcAft>
                <a:spcPts val="0"/>
              </a:spcAft>
              <a:buClr>
                <a:schemeClr val="accent3"/>
              </a:buClr>
              <a:buSzPct val="95000"/>
              <a:buFont typeface="Wingdings 2"/>
              <a:buChar char=""/>
              <a:defRPr/>
            </a:pPr>
            <a:r>
              <a:rPr lang="en-US" sz="2000" dirty="0" smtClean="0"/>
              <a:t>V</a:t>
            </a:r>
            <a:r>
              <a:rPr lang="en-US" sz="2000" baseline="-25000" dirty="0" smtClean="0"/>
              <a:t>R1</a:t>
            </a:r>
            <a:r>
              <a:rPr lang="en-US" sz="2000" dirty="0" smtClean="0"/>
              <a:t> should be treated as a voltage rise.</a:t>
            </a:r>
          </a:p>
          <a:p>
            <a:pPr marL="274320" lvl="2" indent="-274320" eaLnBrk="1" fontAlgn="auto" hangingPunct="1">
              <a:spcAft>
                <a:spcPts val="0"/>
              </a:spcAft>
              <a:buClr>
                <a:schemeClr val="accent3"/>
              </a:buClr>
              <a:buSzPct val="95000"/>
              <a:buFont typeface="Wingdings 2"/>
              <a:buChar char=""/>
              <a:defRPr/>
            </a:pPr>
            <a:r>
              <a:rPr lang="en-US" sz="2000" dirty="0" smtClean="0"/>
              <a:t>The loop enters R2 on the positive side and exits out the negative side.  This is a voltage drop as the voltage becomes less positive as you move through the component.</a:t>
            </a:r>
          </a:p>
          <a:p>
            <a:pPr marL="274320" indent="-274320" eaLnBrk="1" fontAlgn="auto" hangingPunct="1">
              <a:spcAft>
                <a:spcPts val="0"/>
              </a:spcAft>
              <a:buClr>
                <a:schemeClr val="accent3"/>
              </a:buClr>
              <a:buFont typeface="Wingdings 2"/>
              <a:buChar char=""/>
              <a:defRPr/>
            </a:pPr>
            <a:endParaRPr lang="en-US" sz="2000" dirty="0"/>
          </a:p>
        </p:txBody>
      </p:sp>
      <p:grpSp>
        <p:nvGrpSpPr>
          <p:cNvPr id="2" name="Group 1"/>
          <p:cNvGrpSpPr/>
          <p:nvPr/>
        </p:nvGrpSpPr>
        <p:grpSpPr>
          <a:xfrm>
            <a:off x="683568" y="3212976"/>
            <a:ext cx="7381875" cy="3276600"/>
            <a:chOff x="683568" y="3212976"/>
            <a:chExt cx="7381875" cy="327660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12976"/>
              <a:ext cx="73818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359968" y="4432176"/>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403648" y="494116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600994226"/>
      </p:ext>
    </p:extLst>
  </p:cSld>
  <p:clrMapOvr>
    <a:masterClrMapping/>
  </p:clrMapOvr>
  <p:transition>
    <p:plus/>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itle 1"/>
          <p:cNvSpPr>
            <a:spLocks noGrp="1"/>
          </p:cNvSpPr>
          <p:nvPr>
            <p:ph type="title"/>
          </p:nvPr>
        </p:nvSpPr>
        <p:spPr/>
        <p:txBody>
          <a:bodyPr/>
          <a:lstStyle/>
          <a:p>
            <a:pPr algn="l" eaLnBrk="1" hangingPunct="1"/>
            <a:r>
              <a:rPr lang="en-US" altLang="tr-TR" dirty="0" smtClean="0"/>
              <a:t>Example 4 (</a:t>
            </a:r>
            <a:r>
              <a:rPr lang="en-US" altLang="tr-TR" dirty="0" err="1" smtClean="0"/>
              <a:t>con’t</a:t>
            </a:r>
            <a:r>
              <a:rPr lang="en-US" altLang="tr-TR" dirty="0" smtClean="0"/>
              <a:t>)</a:t>
            </a:r>
          </a:p>
        </p:txBody>
      </p:sp>
      <p:sp>
        <p:nvSpPr>
          <p:cNvPr id="8197" name="Content Placeholder 2"/>
          <p:cNvSpPr>
            <a:spLocks noGrp="1"/>
          </p:cNvSpPr>
          <p:nvPr>
            <p:ph idx="1"/>
          </p:nvPr>
        </p:nvSpPr>
        <p:spPr>
          <a:xfrm>
            <a:off x="457200" y="1600201"/>
            <a:ext cx="8229600" cy="460648"/>
          </a:xfrm>
        </p:spPr>
        <p:txBody>
          <a:bodyPr>
            <a:normAutofit/>
          </a:bodyPr>
          <a:lstStyle/>
          <a:p>
            <a:pPr eaLnBrk="1" hangingPunct="1"/>
            <a:r>
              <a:rPr lang="en-US" altLang="tr-TR" sz="2000" dirty="0" smtClean="0"/>
              <a:t>As should happen, the answer is the same.</a:t>
            </a:r>
          </a:p>
        </p:txBody>
      </p:sp>
      <p:graphicFrame>
        <p:nvGraphicFramePr>
          <p:cNvPr id="8194" name="Content Placeholder 5"/>
          <p:cNvGraphicFramePr>
            <a:graphicFrameLocks noChangeAspect="1"/>
          </p:cNvGraphicFramePr>
          <p:nvPr>
            <p:extLst>
              <p:ext uri="{D42A27DB-BD31-4B8C-83A1-F6EECF244321}">
                <p14:modId xmlns:p14="http://schemas.microsoft.com/office/powerpoint/2010/main" val="1748156808"/>
              </p:ext>
            </p:extLst>
          </p:nvPr>
        </p:nvGraphicFramePr>
        <p:xfrm>
          <a:off x="755576" y="2339181"/>
          <a:ext cx="2971800" cy="1150938"/>
        </p:xfrm>
        <a:graphic>
          <a:graphicData uri="http://schemas.openxmlformats.org/presentationml/2006/ole">
            <mc:AlternateContent xmlns:mc="http://schemas.openxmlformats.org/markup-compatibility/2006">
              <mc:Choice xmlns:v="urn:schemas-microsoft-com:vml" Requires="v">
                <p:oleObj spid="_x0000_s17456" name="Equation" r:id="rId4" imgW="1180800" imgH="457200" progId="Equation.3">
                  <p:embed/>
                </p:oleObj>
              </mc:Choice>
              <mc:Fallback>
                <p:oleObj name="Equation" r:id="rId4" imgW="1180800" imgH="457200" progId="Equation.3">
                  <p:embed/>
                  <p:pic>
                    <p:nvPicPr>
                      <p:cNvPr id="8194" name="Content Placeholder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2339181"/>
                        <a:ext cx="2971800"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
          <p:cNvGrpSpPr/>
          <p:nvPr/>
        </p:nvGrpSpPr>
        <p:grpSpPr>
          <a:xfrm>
            <a:off x="755576" y="3356992"/>
            <a:ext cx="7381875" cy="3276600"/>
            <a:chOff x="755576" y="3356992"/>
            <a:chExt cx="7381875" cy="3276600"/>
          </a:xfrm>
        </p:grpSpPr>
        <p:pic>
          <p:nvPicPr>
            <p:cNvPr id="81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3356992"/>
              <a:ext cx="73818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431976" y="4576192"/>
              <a:ext cx="1524000" cy="16002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 name="Picture 1"/>
            <p:cNvPicPr>
              <a:picLocks noChangeAspect="1"/>
            </p:cNvPicPr>
            <p:nvPr/>
          </p:nvPicPr>
          <p:blipFill>
            <a:blip r:embed="rId7"/>
            <a:stretch>
              <a:fillRect/>
            </a:stretch>
          </p:blipFill>
          <p:spPr>
            <a:xfrm>
              <a:off x="1403648" y="5085184"/>
              <a:ext cx="573074" cy="432854"/>
            </a:xfrm>
            <a:prstGeom prst="rect">
              <a:avLst/>
            </a:prstGeom>
          </p:spPr>
        </p:pic>
      </p:grpSp>
    </p:spTree>
    <p:custDataLst>
      <p:tags r:id="rId2"/>
    </p:custDataLst>
    <p:extLst>
      <p:ext uri="{BB962C8B-B14F-4D97-AF65-F5344CB8AC3E}">
        <p14:creationId xmlns:p14="http://schemas.microsoft.com/office/powerpoint/2010/main" val="3036729156"/>
      </p:ext>
    </p:extLst>
  </p:cSld>
  <p:clrMapOvr>
    <a:masterClrMapping/>
  </p:clrMapOvr>
  <p:transition>
    <p:plu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l" eaLnBrk="1" hangingPunct="1"/>
            <a:r>
              <a:rPr lang="en-US" altLang="tr-TR" dirty="0" smtClean="0"/>
              <a:t>Example 5</a:t>
            </a:r>
          </a:p>
        </p:txBody>
      </p:sp>
      <p:sp>
        <p:nvSpPr>
          <p:cNvPr id="27651" name="Content Placeholder 2"/>
          <p:cNvSpPr>
            <a:spLocks noGrp="1"/>
          </p:cNvSpPr>
          <p:nvPr>
            <p:ph idx="1"/>
          </p:nvPr>
        </p:nvSpPr>
        <p:spPr>
          <a:xfrm>
            <a:off x="457200" y="1600201"/>
            <a:ext cx="8229600" cy="820688"/>
          </a:xfrm>
        </p:spPr>
        <p:txBody>
          <a:bodyPr>
            <a:normAutofit/>
          </a:bodyPr>
          <a:lstStyle/>
          <a:p>
            <a:pPr eaLnBrk="1" hangingPunct="1"/>
            <a:r>
              <a:rPr lang="en-US" altLang="tr-TR" sz="2000" dirty="0" smtClean="0"/>
              <a:t>Find the voltage across R2 and the current flowing through it.</a:t>
            </a:r>
          </a:p>
          <a:p>
            <a:pPr lvl="1" eaLnBrk="1" hangingPunct="1"/>
            <a:r>
              <a:rPr lang="en-US" altLang="tr-TR" sz="2000" dirty="0" smtClean="0"/>
              <a:t>First, draw a loop that includes R2.</a:t>
            </a:r>
          </a:p>
        </p:txBody>
      </p:sp>
      <p:grpSp>
        <p:nvGrpSpPr>
          <p:cNvPr id="2" name="Group 1"/>
          <p:cNvGrpSpPr/>
          <p:nvPr/>
        </p:nvGrpSpPr>
        <p:grpSpPr>
          <a:xfrm>
            <a:off x="323528" y="2780928"/>
            <a:ext cx="8267700" cy="3476625"/>
            <a:chOff x="323528" y="2780928"/>
            <a:chExt cx="8267700" cy="3476625"/>
          </a:xfrm>
        </p:grpSpPr>
        <p:pic>
          <p:nvPicPr>
            <p:cNvPr id="276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780928"/>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331640" y="472514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2931404802"/>
      </p:ext>
    </p:extLst>
  </p:cSld>
  <p:clrMapOvr>
    <a:masterClrMapping/>
  </p:clrMapOvr>
  <p:transition>
    <p:plus/>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28676" name="Content Placeholder 2"/>
          <p:cNvSpPr>
            <a:spLocks noGrp="1"/>
          </p:cNvSpPr>
          <p:nvPr>
            <p:ph idx="1"/>
          </p:nvPr>
        </p:nvSpPr>
        <p:spPr>
          <a:xfrm>
            <a:off x="457200" y="1600201"/>
            <a:ext cx="8229600" cy="892696"/>
          </a:xfrm>
        </p:spPr>
        <p:txBody>
          <a:bodyPr>
            <a:normAutofit/>
          </a:bodyPr>
          <a:lstStyle/>
          <a:p>
            <a:pPr eaLnBrk="1" hangingPunct="1"/>
            <a:r>
              <a:rPr lang="en-US" altLang="tr-TR" sz="2000" dirty="0" smtClean="0"/>
              <a:t>There are two loops that include R2.</a:t>
            </a:r>
          </a:p>
          <a:p>
            <a:pPr lvl="1" eaLnBrk="1" hangingPunct="1"/>
            <a:r>
              <a:rPr lang="en-US" altLang="tr-TR" sz="2000" dirty="0" smtClean="0"/>
              <a:t>The one on the left can be used to solve for V</a:t>
            </a:r>
            <a:r>
              <a:rPr lang="en-US" altLang="tr-TR" sz="2000" baseline="-25000" dirty="0" smtClean="0"/>
              <a:t>R2</a:t>
            </a:r>
            <a:r>
              <a:rPr lang="en-US" altLang="tr-TR" sz="2000" dirty="0" smtClean="0"/>
              <a:t> immediately.</a:t>
            </a:r>
          </a:p>
        </p:txBody>
      </p:sp>
      <p:grpSp>
        <p:nvGrpSpPr>
          <p:cNvPr id="2" name="Group 1"/>
          <p:cNvGrpSpPr/>
          <p:nvPr/>
        </p:nvGrpSpPr>
        <p:grpSpPr>
          <a:xfrm>
            <a:off x="395536" y="2492896"/>
            <a:ext cx="8267700" cy="3476625"/>
            <a:chOff x="395536" y="2492896"/>
            <a:chExt cx="8267700" cy="3476625"/>
          </a:xfrm>
        </p:grpSpPr>
        <p:pic>
          <p:nvPicPr>
            <p:cNvPr id="2867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110036" y="3912121"/>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5462836" y="3988321"/>
              <a:ext cx="1219200" cy="16764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03648" y="4437112"/>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332613833"/>
      </p:ext>
    </p:extLst>
  </p:cSld>
  <p:clrMapOvr>
    <a:masterClrMapping/>
  </p:clrMapOvr>
  <p:transition>
    <p:plu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29700" name="Content Placeholder 2"/>
          <p:cNvSpPr>
            <a:spLocks noGrp="1"/>
          </p:cNvSpPr>
          <p:nvPr>
            <p:ph idx="1"/>
          </p:nvPr>
        </p:nvSpPr>
        <p:spPr>
          <a:xfrm>
            <a:off x="457200" y="1600201"/>
            <a:ext cx="8229600" cy="1540768"/>
          </a:xfrm>
        </p:spPr>
        <p:txBody>
          <a:bodyPr>
            <a:normAutofit/>
          </a:bodyPr>
          <a:lstStyle/>
          <a:p>
            <a:pPr eaLnBrk="1" hangingPunct="1"/>
            <a:r>
              <a:rPr lang="en-US" altLang="tr-TR" sz="2000" dirty="0" smtClean="0"/>
              <a:t>Following the loop in a clockwise direction.</a:t>
            </a:r>
          </a:p>
          <a:p>
            <a:pPr lvl="1" eaLnBrk="1" hangingPunct="1"/>
            <a:r>
              <a:rPr lang="en-US" altLang="tr-TR" sz="2000" dirty="0" smtClean="0"/>
              <a:t>The 11.5V drop associated with V1 is a voltage rise.</a:t>
            </a:r>
          </a:p>
          <a:p>
            <a:pPr lvl="1" eaLnBrk="1" hangingPunct="1"/>
            <a:r>
              <a:rPr lang="en-US" altLang="tr-TR" sz="2000" dirty="0" smtClean="0"/>
              <a:t> The 2.4V associated with R1 is a voltage drop.</a:t>
            </a:r>
          </a:p>
          <a:p>
            <a:pPr lvl="1" eaLnBrk="1" hangingPunct="1"/>
            <a:r>
              <a:rPr lang="en-US" altLang="tr-TR" sz="2000" dirty="0" smtClean="0"/>
              <a:t>V</a:t>
            </a:r>
            <a:r>
              <a:rPr lang="en-US" altLang="tr-TR" sz="2000" baseline="-25000" dirty="0" smtClean="0"/>
              <a:t>R2</a:t>
            </a:r>
            <a:r>
              <a:rPr lang="en-US" altLang="tr-TR" sz="2000" dirty="0" smtClean="0"/>
              <a:t> is treated as a voltage drop.</a:t>
            </a:r>
          </a:p>
        </p:txBody>
      </p:sp>
      <p:grpSp>
        <p:nvGrpSpPr>
          <p:cNvPr id="2" name="Group 1"/>
          <p:cNvGrpSpPr/>
          <p:nvPr/>
        </p:nvGrpSpPr>
        <p:grpSpPr>
          <a:xfrm>
            <a:off x="323528" y="3068960"/>
            <a:ext cx="8267700" cy="3476625"/>
            <a:chOff x="323528" y="3068960"/>
            <a:chExt cx="8267700" cy="3476625"/>
          </a:xfrm>
        </p:grpSpPr>
        <p:pic>
          <p:nvPicPr>
            <p:cNvPr id="296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68960"/>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038028" y="4488185"/>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331640" y="501317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110562452"/>
      </p:ext>
    </p:extLst>
  </p:cSld>
  <p:clrMapOvr>
    <a:masterClrMapping/>
  </p:clrMapOvr>
  <p:transition>
    <p:plus/>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graphicFrame>
        <p:nvGraphicFramePr>
          <p:cNvPr id="9218" name="Content Placeholder 5"/>
          <p:cNvGraphicFramePr>
            <a:graphicFrameLocks noGrp="1" noChangeAspect="1"/>
          </p:cNvGraphicFramePr>
          <p:nvPr>
            <p:ph idx="1"/>
            <p:extLst>
              <p:ext uri="{D42A27DB-BD31-4B8C-83A1-F6EECF244321}">
                <p14:modId xmlns:p14="http://schemas.microsoft.com/office/powerpoint/2010/main" val="4189644938"/>
              </p:ext>
            </p:extLst>
          </p:nvPr>
        </p:nvGraphicFramePr>
        <p:xfrm>
          <a:off x="611560" y="1552575"/>
          <a:ext cx="3698875" cy="1119188"/>
        </p:xfrm>
        <a:graphic>
          <a:graphicData uri="http://schemas.openxmlformats.org/presentationml/2006/ole">
            <mc:AlternateContent xmlns:mc="http://schemas.openxmlformats.org/markup-compatibility/2006">
              <mc:Choice xmlns:v="urn:schemas-microsoft-com:vml" Requires="v">
                <p:oleObj spid="_x0000_s18480" name="Equation" r:id="rId4" imgW="1511280" imgH="457200" progId="Equation.3">
                  <p:embed/>
                </p:oleObj>
              </mc:Choice>
              <mc:Fallback>
                <p:oleObj name="Equation" r:id="rId4" imgW="1511280" imgH="457200" progId="Equation.3">
                  <p:embed/>
                  <p:pic>
                    <p:nvPicPr>
                      <p:cNvPr id="9218" name="Content Placeholder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552575"/>
                        <a:ext cx="3698875" cy="111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
          <p:cNvGrpSpPr/>
          <p:nvPr/>
        </p:nvGrpSpPr>
        <p:grpSpPr>
          <a:xfrm>
            <a:off x="611560" y="2760687"/>
            <a:ext cx="8267700" cy="3476625"/>
            <a:chOff x="611560" y="2760687"/>
            <a:chExt cx="8267700" cy="3476625"/>
          </a:xfrm>
        </p:grpSpPr>
        <p:pic>
          <p:nvPicPr>
            <p:cNvPr id="921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2760687"/>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2326060" y="4179912"/>
              <a:ext cx="2133600" cy="1676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619672" y="472514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3777998911"/>
      </p:ext>
    </p:extLst>
  </p:cSld>
  <p:clrMapOvr>
    <a:masterClrMapping/>
  </p:clrMapOvr>
  <p:transition>
    <p:plus/>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30724" name="Content Placeholder 2"/>
          <p:cNvSpPr>
            <a:spLocks noGrp="1"/>
          </p:cNvSpPr>
          <p:nvPr>
            <p:ph idx="1"/>
          </p:nvPr>
        </p:nvSpPr>
        <p:spPr>
          <a:xfrm>
            <a:off x="457200" y="1600201"/>
            <a:ext cx="8229600" cy="1036712"/>
          </a:xfrm>
        </p:spPr>
        <p:txBody>
          <a:bodyPr>
            <a:normAutofit/>
          </a:bodyPr>
          <a:lstStyle/>
          <a:p>
            <a:pPr eaLnBrk="1" hangingPunct="1"/>
            <a:r>
              <a:rPr lang="en-US" altLang="tr-TR" sz="2000" dirty="0" smtClean="0"/>
              <a:t>If you used the right-hand loop, the voltage drop across R3 must be calculated using Ohm’s Law.</a:t>
            </a:r>
          </a:p>
        </p:txBody>
      </p:sp>
      <p:grpSp>
        <p:nvGrpSpPr>
          <p:cNvPr id="2" name="Group 1"/>
          <p:cNvGrpSpPr/>
          <p:nvPr/>
        </p:nvGrpSpPr>
        <p:grpSpPr>
          <a:xfrm>
            <a:off x="467544" y="2708920"/>
            <a:ext cx="8267700" cy="3476625"/>
            <a:chOff x="467544" y="2708920"/>
            <a:chExt cx="8267700" cy="3476625"/>
          </a:xfrm>
        </p:grpSpPr>
        <p:pic>
          <p:nvPicPr>
            <p:cNvPr id="307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08920"/>
              <a:ext cx="82677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5534844" y="4204345"/>
              <a:ext cx="1295400" cy="16002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75656" y="465313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1510359980"/>
      </p:ext>
    </p:extLst>
  </p:cSld>
  <p:clrMapOvr>
    <a:masterClrMapping/>
  </p:clrMapOvr>
  <p:transition>
    <p:plus/>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3" name="Content Placeholder 2"/>
          <p:cNvSpPr>
            <a:spLocks noGrp="1"/>
          </p:cNvSpPr>
          <p:nvPr>
            <p:ph idx="1"/>
          </p:nvPr>
        </p:nvSpPr>
        <p:spPr/>
        <p:txBody>
          <a:bodyPr>
            <a:normAutofit/>
          </a:bodyPr>
          <a:lstStyle/>
          <a:p>
            <a:pPr marL="274320" lvl="1" indent="-274320" eaLnBrk="1" fontAlgn="auto" hangingPunct="1">
              <a:spcAft>
                <a:spcPts val="0"/>
              </a:spcAft>
              <a:buClr>
                <a:schemeClr val="accent3"/>
              </a:buClr>
              <a:buSzPct val="95000"/>
              <a:buFont typeface="Wingdings 2"/>
              <a:buChar char=""/>
              <a:defRPr/>
            </a:pPr>
            <a:r>
              <a:rPr lang="en-US" sz="2000" dirty="0" smtClean="0"/>
              <a:t>Since R3 is a resistor, passive convention means that the positive sign of the voltage drop will be assigned to the end of R3 where current enters the resistor.</a:t>
            </a:r>
          </a:p>
          <a:p>
            <a:pPr marL="274320" lvl="1" indent="-274320" eaLnBrk="1" fontAlgn="auto" hangingPunct="1">
              <a:spcAft>
                <a:spcPts val="0"/>
              </a:spcAft>
              <a:buClr>
                <a:schemeClr val="accent3"/>
              </a:buClr>
              <a:buSzPct val="95000"/>
              <a:buFont typeface="Wingdings 2"/>
              <a:buChar char=""/>
              <a:defRPr/>
            </a:pPr>
            <a:r>
              <a:rPr lang="en-US" sz="2000" dirty="0" smtClean="0"/>
              <a:t>As I1 is in series with R3, the direction of current through R3 is determined by the direction of current flowing out of the current source.</a:t>
            </a:r>
          </a:p>
          <a:p>
            <a:pPr marL="274320" lvl="1" indent="-274320" eaLnBrk="1" fontAlgn="auto" hangingPunct="1">
              <a:spcAft>
                <a:spcPts val="0"/>
              </a:spcAft>
              <a:buClr>
                <a:schemeClr val="accent3"/>
              </a:buClr>
              <a:buSzPct val="95000"/>
              <a:buFont typeface="Wingdings 2"/>
              <a:buChar char=""/>
              <a:defRPr/>
            </a:pPr>
            <a:r>
              <a:rPr lang="en-US" sz="2000" dirty="0" smtClean="0"/>
              <a:t>Because I1 and R3 are in series, the magnitude of the current flowing out of I1 must be equal to the magnitude of the current flowing out of R3.</a:t>
            </a:r>
          </a:p>
          <a:p>
            <a:pPr marL="274320" indent="-274320" eaLnBrk="1" fontAlgn="auto" hangingPunct="1">
              <a:spcAft>
                <a:spcPts val="0"/>
              </a:spcAft>
              <a:buClr>
                <a:schemeClr val="accent3"/>
              </a:buClr>
              <a:buFont typeface="Wingdings 2"/>
              <a:buChar char=""/>
              <a:defRPr/>
            </a:pPr>
            <a:endParaRPr lang="en-US" sz="2000" dirty="0"/>
          </a:p>
        </p:txBody>
      </p:sp>
    </p:spTree>
    <p:custDataLst>
      <p:tags r:id="rId1"/>
    </p:custDataLst>
    <p:extLst>
      <p:ext uri="{BB962C8B-B14F-4D97-AF65-F5344CB8AC3E}">
        <p14:creationId xmlns:p14="http://schemas.microsoft.com/office/powerpoint/2010/main" val="2447282131"/>
      </p:ext>
    </p:extLst>
  </p:cSld>
  <p:clrMapOvr>
    <a:masterClrMapping/>
  </p:clrMapOvr>
  <p:transition>
    <p:plus/>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10245" name="Content Placeholder 2"/>
          <p:cNvSpPr>
            <a:spLocks noGrp="1"/>
          </p:cNvSpPr>
          <p:nvPr>
            <p:ph idx="1"/>
          </p:nvPr>
        </p:nvSpPr>
        <p:spPr/>
        <p:txBody>
          <a:bodyPr>
            <a:normAutofit/>
          </a:bodyPr>
          <a:lstStyle/>
          <a:p>
            <a:pPr eaLnBrk="1" hangingPunct="1"/>
            <a:r>
              <a:rPr lang="en-US" altLang="tr-TR" sz="2000" smtClean="0"/>
              <a:t>Use Ohm’s Law to find V</a:t>
            </a:r>
            <a:r>
              <a:rPr lang="en-US" altLang="tr-TR" sz="2000" baseline="-25000" smtClean="0"/>
              <a:t>R3</a:t>
            </a:r>
            <a:r>
              <a:rPr lang="en-US" altLang="tr-TR" sz="2000" smtClean="0"/>
              <a:t>.</a:t>
            </a:r>
          </a:p>
        </p:txBody>
      </p:sp>
      <p:graphicFrame>
        <p:nvGraphicFramePr>
          <p:cNvPr id="10242" name="Object 3"/>
          <p:cNvGraphicFramePr>
            <a:graphicFrameLocks noChangeAspect="1"/>
          </p:cNvGraphicFramePr>
          <p:nvPr>
            <p:extLst>
              <p:ext uri="{D42A27DB-BD31-4B8C-83A1-F6EECF244321}">
                <p14:modId xmlns:p14="http://schemas.microsoft.com/office/powerpoint/2010/main" val="3417063259"/>
              </p:ext>
            </p:extLst>
          </p:nvPr>
        </p:nvGraphicFramePr>
        <p:xfrm>
          <a:off x="611560" y="2125663"/>
          <a:ext cx="5054600" cy="723900"/>
        </p:xfrm>
        <a:graphic>
          <a:graphicData uri="http://schemas.openxmlformats.org/presentationml/2006/ole">
            <mc:AlternateContent xmlns:mc="http://schemas.openxmlformats.org/markup-compatibility/2006">
              <mc:Choice xmlns:v="urn:schemas-microsoft-com:vml" Requires="v">
                <p:oleObj spid="_x0000_s19504" name="Equation" r:id="rId4" imgW="1523880" imgH="228600" progId="Equation.3">
                  <p:embed/>
                </p:oleObj>
              </mc:Choice>
              <mc:Fallback>
                <p:oleObj name="Equation" r:id="rId4" imgW="1523880" imgH="228600" progId="Equation.3">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125663"/>
                        <a:ext cx="50546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
          <p:cNvGrpSpPr/>
          <p:nvPr/>
        </p:nvGrpSpPr>
        <p:grpSpPr>
          <a:xfrm>
            <a:off x="323528" y="2996952"/>
            <a:ext cx="8382000" cy="3581400"/>
            <a:chOff x="323528" y="2996952"/>
            <a:chExt cx="8382000" cy="3581400"/>
          </a:xfrm>
        </p:grpSpPr>
        <p:pic>
          <p:nvPicPr>
            <p:cNvPr id="1024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2996952"/>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5505128" y="4749552"/>
              <a:ext cx="1295400" cy="1524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403648" y="5085184"/>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963004812"/>
      </p:ext>
    </p:extLst>
  </p:cSld>
  <p:clrMapOvr>
    <a:masterClrMapping/>
  </p:clrMapOvr>
  <p:transition>
    <p:plus/>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32773" name="Content Placeholder 2"/>
          <p:cNvSpPr>
            <a:spLocks noGrp="1"/>
          </p:cNvSpPr>
          <p:nvPr>
            <p:ph idx="1"/>
          </p:nvPr>
        </p:nvSpPr>
        <p:spPr>
          <a:xfrm>
            <a:off x="457200" y="1600201"/>
            <a:ext cx="8229600" cy="1570038"/>
          </a:xfrm>
        </p:spPr>
        <p:txBody>
          <a:bodyPr>
            <a:normAutofit/>
          </a:bodyPr>
          <a:lstStyle/>
          <a:p>
            <a:pPr eaLnBrk="1" hangingPunct="1"/>
            <a:r>
              <a:rPr lang="en-US" altLang="tr-TR" sz="2000" dirty="0" smtClean="0"/>
              <a:t>Moving clockwise around the loop:</a:t>
            </a:r>
          </a:p>
          <a:p>
            <a:pPr lvl="1" eaLnBrk="1" hangingPunct="1"/>
            <a:r>
              <a:rPr lang="en-US" altLang="tr-TR" sz="2000" dirty="0" smtClean="0"/>
              <a:t>V</a:t>
            </a:r>
            <a:r>
              <a:rPr lang="en-US" altLang="tr-TR" sz="2000" baseline="-25000" dirty="0" smtClean="0"/>
              <a:t>R3</a:t>
            </a:r>
            <a:r>
              <a:rPr lang="en-US" altLang="tr-TR" sz="2000" dirty="0" smtClean="0"/>
              <a:t> is a voltage drop.</a:t>
            </a:r>
          </a:p>
          <a:p>
            <a:pPr lvl="1" eaLnBrk="1" hangingPunct="1"/>
            <a:r>
              <a:rPr lang="en-US" altLang="tr-TR" sz="2000" dirty="0" smtClean="0"/>
              <a:t>The voltage associated with I1 is a voltage drop.</a:t>
            </a:r>
          </a:p>
          <a:p>
            <a:pPr lvl="1" eaLnBrk="1" hangingPunct="1"/>
            <a:r>
              <a:rPr lang="en-US" altLang="tr-TR" sz="2000" b="1" dirty="0" smtClean="0">
                <a:solidFill>
                  <a:srgbClr val="FF0000"/>
                </a:solidFill>
              </a:rPr>
              <a:t>V</a:t>
            </a:r>
            <a:r>
              <a:rPr lang="en-US" altLang="tr-TR" sz="2000" b="1" baseline="-25000" dirty="0" smtClean="0">
                <a:solidFill>
                  <a:srgbClr val="FF0000"/>
                </a:solidFill>
              </a:rPr>
              <a:t>R2</a:t>
            </a:r>
            <a:r>
              <a:rPr lang="en-US" altLang="tr-TR" sz="2000" b="1" dirty="0" smtClean="0">
                <a:solidFill>
                  <a:srgbClr val="FF0000"/>
                </a:solidFill>
              </a:rPr>
              <a:t> is a voltage rise.</a:t>
            </a:r>
          </a:p>
        </p:txBody>
      </p:sp>
      <p:grpSp>
        <p:nvGrpSpPr>
          <p:cNvPr id="2" name="Group 1"/>
          <p:cNvGrpSpPr/>
          <p:nvPr/>
        </p:nvGrpSpPr>
        <p:grpSpPr>
          <a:xfrm>
            <a:off x="762000" y="3276600"/>
            <a:ext cx="8382000" cy="3581400"/>
            <a:chOff x="762000" y="3276600"/>
            <a:chExt cx="8382000" cy="3581400"/>
          </a:xfrm>
        </p:grpSpPr>
        <p:pic>
          <p:nvPicPr>
            <p:cNvPr id="327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5943600" y="5029200"/>
              <a:ext cx="1295400" cy="1524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p:cNvSpPr/>
            <p:nvPr/>
          </p:nvSpPr>
          <p:spPr>
            <a:xfrm>
              <a:off x="1835696" y="5373216"/>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76931645"/>
      </p:ext>
    </p:extLst>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5721EF0E-D4E3-4156-8C1A-1DC8F4ADF8A3}" type="slidenum">
              <a:rPr lang="en-GB" altLang="en-US" sz="1400">
                <a:solidFill>
                  <a:prstClr val="black"/>
                </a:solidFill>
              </a:rPr>
              <a:pPr/>
              <a:t>7</a:t>
            </a:fld>
            <a:endParaRPr lang="en-GB" altLang="en-US" sz="1400">
              <a:solidFill>
                <a:prstClr val="black"/>
              </a:solidFill>
            </a:endParaRPr>
          </a:p>
        </p:txBody>
      </p:sp>
      <p:sp>
        <p:nvSpPr>
          <p:cNvPr id="20483" name="Rectangle 2"/>
          <p:cNvSpPr>
            <a:spLocks noGrp="1" noChangeArrowheads="1"/>
          </p:cNvSpPr>
          <p:nvPr>
            <p:ph type="title"/>
          </p:nvPr>
        </p:nvSpPr>
        <p:spPr>
          <a:xfrm>
            <a:off x="304800" y="381000"/>
            <a:ext cx="8153400" cy="1143000"/>
          </a:xfrm>
        </p:spPr>
        <p:txBody>
          <a:bodyPr/>
          <a:lstStyle/>
          <a:p>
            <a:pPr eaLnBrk="1" hangingPunct="1"/>
            <a:r>
              <a:rPr lang="en-US" altLang="en-US" sz="4000" b="1" smtClean="0">
                <a:solidFill>
                  <a:srgbClr val="003399"/>
                </a:solidFill>
              </a:rPr>
              <a:t>When Does Current </a:t>
            </a:r>
            <a:r>
              <a:rPr lang="en-US" altLang="en-US" sz="4000" b="1" i="1" smtClean="0">
                <a:solidFill>
                  <a:srgbClr val="990000"/>
                </a:solidFill>
              </a:rPr>
              <a:t>NOT</a:t>
            </a:r>
            <a:r>
              <a:rPr lang="en-US" altLang="en-US" sz="4000" b="1" smtClean="0">
                <a:solidFill>
                  <a:srgbClr val="003399"/>
                </a:solidFill>
              </a:rPr>
              <a:t> Flow?</a:t>
            </a:r>
          </a:p>
        </p:txBody>
      </p:sp>
      <p:pic>
        <p:nvPicPr>
          <p:cNvPr id="20484"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057400"/>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5" name="Group 4"/>
          <p:cNvGrpSpPr>
            <a:grpSpLocks/>
          </p:cNvGrpSpPr>
          <p:nvPr/>
        </p:nvGrpSpPr>
        <p:grpSpPr bwMode="auto">
          <a:xfrm>
            <a:off x="1390650" y="2286000"/>
            <a:ext cx="3409950" cy="3581400"/>
            <a:chOff x="876" y="1440"/>
            <a:chExt cx="2148" cy="2256"/>
          </a:xfrm>
        </p:grpSpPr>
        <p:sp>
          <p:nvSpPr>
            <p:cNvPr id="20502" name="Rectangle 5"/>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3" name="Rectangle 6"/>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4" name="Oval 7"/>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5" name="Rectangle 8"/>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6" name="Rectangle 9"/>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507" name="Rectangle 10"/>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20486" name="Oval 11"/>
          <p:cNvSpPr>
            <a:spLocks noChangeArrowheads="1"/>
          </p:cNvSpPr>
          <p:nvPr/>
        </p:nvSpPr>
        <p:spPr bwMode="auto">
          <a:xfrm>
            <a:off x="5867400" y="4191000"/>
            <a:ext cx="838200" cy="8382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0487" name="Freeform 12"/>
          <p:cNvSpPr>
            <a:spLocks/>
          </p:cNvSpPr>
          <p:nvPr/>
        </p:nvSpPr>
        <p:spPr bwMode="auto">
          <a:xfrm>
            <a:off x="6227763" y="4191000"/>
            <a:ext cx="180975" cy="838200"/>
          </a:xfrm>
          <a:custGeom>
            <a:avLst/>
            <a:gdLst>
              <a:gd name="T0" fmla="*/ 20638 w 114"/>
              <a:gd name="T1" fmla="*/ 0 h 528"/>
              <a:gd name="T2" fmla="*/ 39688 w 114"/>
              <a:gd name="T3" fmla="*/ 381000 h 528"/>
              <a:gd name="T4" fmla="*/ 153988 w 114"/>
              <a:gd name="T5" fmla="*/ 419100 h 528"/>
              <a:gd name="T6" fmla="*/ 173038 w 114"/>
              <a:gd name="T7" fmla="*/ 361950 h 528"/>
              <a:gd name="T8" fmla="*/ 1588 w 114"/>
              <a:gd name="T9" fmla="*/ 342900 h 528"/>
              <a:gd name="T10" fmla="*/ 20638 w 114"/>
              <a:gd name="T11" fmla="*/ 590550 h 528"/>
              <a:gd name="T12" fmla="*/ 77788 w 114"/>
              <a:gd name="T13" fmla="*/ 628650 h 528"/>
              <a:gd name="T14" fmla="*/ 115888 w 114"/>
              <a:gd name="T15" fmla="*/ 838200 h 5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528">
                <a:moveTo>
                  <a:pt x="13" y="0"/>
                </a:moveTo>
                <a:cubicBezTo>
                  <a:pt x="17" y="80"/>
                  <a:pt x="1" y="164"/>
                  <a:pt x="25" y="240"/>
                </a:cubicBezTo>
                <a:cubicBezTo>
                  <a:pt x="33" y="264"/>
                  <a:pt x="97" y="264"/>
                  <a:pt x="97" y="264"/>
                </a:cubicBezTo>
                <a:cubicBezTo>
                  <a:pt x="101" y="252"/>
                  <a:pt x="114" y="240"/>
                  <a:pt x="109" y="228"/>
                </a:cubicBezTo>
                <a:cubicBezTo>
                  <a:pt x="91" y="184"/>
                  <a:pt x="22" y="213"/>
                  <a:pt x="1" y="216"/>
                </a:cubicBezTo>
                <a:cubicBezTo>
                  <a:pt x="5" y="268"/>
                  <a:pt x="0" y="322"/>
                  <a:pt x="13" y="372"/>
                </a:cubicBezTo>
                <a:cubicBezTo>
                  <a:pt x="17" y="386"/>
                  <a:pt x="41" y="384"/>
                  <a:pt x="49" y="396"/>
                </a:cubicBezTo>
                <a:cubicBezTo>
                  <a:pt x="79" y="445"/>
                  <a:pt x="73" y="476"/>
                  <a:pt x="73" y="528"/>
                </a:cubicBezTo>
              </a:path>
            </a:pathLst>
          </a:custGeom>
          <a:noFill/>
          <a:ln w="381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88" name="Line 13"/>
          <p:cNvSpPr>
            <a:spLocks noChangeShapeType="1"/>
          </p:cNvSpPr>
          <p:nvPr/>
        </p:nvSpPr>
        <p:spPr bwMode="auto">
          <a:xfrm>
            <a:off x="2971800" y="2895600"/>
            <a:ext cx="32766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89" name="Line 14"/>
          <p:cNvSpPr>
            <a:spLocks noChangeShapeType="1"/>
          </p:cNvSpPr>
          <p:nvPr/>
        </p:nvSpPr>
        <p:spPr bwMode="auto">
          <a:xfrm>
            <a:off x="6248400" y="2895600"/>
            <a:ext cx="0" cy="12954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0" name="Line 15"/>
          <p:cNvSpPr>
            <a:spLocks noChangeShapeType="1"/>
          </p:cNvSpPr>
          <p:nvPr/>
        </p:nvSpPr>
        <p:spPr bwMode="auto">
          <a:xfrm>
            <a:off x="2971800" y="5943600"/>
            <a:ext cx="3352800"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491" name="Line 16"/>
          <p:cNvSpPr>
            <a:spLocks noChangeShapeType="1"/>
          </p:cNvSpPr>
          <p:nvPr/>
        </p:nvSpPr>
        <p:spPr bwMode="auto">
          <a:xfrm flipV="1">
            <a:off x="6324600" y="4953000"/>
            <a:ext cx="0" cy="990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2" name="Line 17"/>
          <p:cNvSpPr>
            <a:spLocks noChangeShapeType="1"/>
          </p:cNvSpPr>
          <p:nvPr/>
        </p:nvSpPr>
        <p:spPr bwMode="auto">
          <a:xfrm flipV="1">
            <a:off x="2971800" y="2895600"/>
            <a:ext cx="0" cy="6096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3" name="Line 18"/>
          <p:cNvSpPr>
            <a:spLocks noChangeShapeType="1"/>
          </p:cNvSpPr>
          <p:nvPr/>
        </p:nvSpPr>
        <p:spPr bwMode="auto">
          <a:xfrm>
            <a:off x="2971800" y="5638800"/>
            <a:ext cx="0" cy="30480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0494" name="Text Box 19"/>
          <p:cNvSpPr txBox="1">
            <a:spLocks noChangeArrowheads="1"/>
          </p:cNvSpPr>
          <p:nvPr/>
        </p:nvSpPr>
        <p:spPr bwMode="auto">
          <a:xfrm>
            <a:off x="2628900" y="36449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nvGrpSpPr>
          <p:cNvPr id="119828" name="Group 20"/>
          <p:cNvGrpSpPr>
            <a:grpSpLocks/>
          </p:cNvGrpSpPr>
          <p:nvPr/>
        </p:nvGrpSpPr>
        <p:grpSpPr bwMode="auto">
          <a:xfrm>
            <a:off x="2654300" y="2106613"/>
            <a:ext cx="4164013" cy="3760787"/>
            <a:chOff x="1672" y="1327"/>
            <a:chExt cx="2623" cy="2369"/>
          </a:xfrm>
        </p:grpSpPr>
        <p:sp>
          <p:nvSpPr>
            <p:cNvPr id="20498" name="Text Box 21"/>
            <p:cNvSpPr txBox="1">
              <a:spLocks noChangeArrowheads="1"/>
            </p:cNvSpPr>
            <p:nvPr/>
          </p:nvSpPr>
          <p:spPr bwMode="auto">
            <a:xfrm>
              <a:off x="1672" y="1327"/>
              <a:ext cx="26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Plastic material (insulators)</a:t>
              </a:r>
            </a:p>
          </p:txBody>
        </p:sp>
        <p:sp>
          <p:nvSpPr>
            <p:cNvPr id="20499" name="Line 22"/>
            <p:cNvSpPr>
              <a:spLocks noChangeShapeType="1"/>
            </p:cNvSpPr>
            <p:nvPr/>
          </p:nvSpPr>
          <p:spPr bwMode="auto">
            <a:xfrm>
              <a:off x="2688" y="1632"/>
              <a:ext cx="336" cy="2064"/>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500" name="Line 23"/>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0501" name="Line 24"/>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119833" name="Text Box 25"/>
          <p:cNvSpPr txBox="1">
            <a:spLocks noChangeArrowheads="1"/>
          </p:cNvSpPr>
          <p:nvPr/>
        </p:nvSpPr>
        <p:spPr bwMode="auto">
          <a:xfrm>
            <a:off x="1376957" y="15240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cannot flow through </a:t>
            </a:r>
            <a:r>
              <a:rPr lang="en-US" altLang="en-US" sz="2400" dirty="0">
                <a:solidFill>
                  <a:srgbClr val="003399"/>
                </a:solidFill>
                <a:latin typeface="Comic Sans MS" panose="030F0702030302020204" pitchFamily="66" charset="0"/>
              </a:rPr>
              <a:t>insulators</a:t>
            </a:r>
          </a:p>
        </p:txBody>
      </p:sp>
      <p:sp>
        <p:nvSpPr>
          <p:cNvPr id="119834" name="Text Box 26"/>
          <p:cNvSpPr txBox="1">
            <a:spLocks noChangeArrowheads="1"/>
          </p:cNvSpPr>
          <p:nvPr/>
        </p:nvSpPr>
        <p:spPr bwMode="auto">
          <a:xfrm>
            <a:off x="6858000" y="4164013"/>
            <a:ext cx="17256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prstClr val="black"/>
                </a:solidFill>
                <a:latin typeface="Arial" panose="020B0604020202020204" pitchFamily="34" charset="0"/>
              </a:rPr>
              <a:t>No current</a:t>
            </a:r>
            <a:br>
              <a:rPr lang="en-US" altLang="en-US" sz="2400" b="1">
                <a:solidFill>
                  <a:prstClr val="black"/>
                </a:solidFill>
                <a:latin typeface="Arial" panose="020B0604020202020204" pitchFamily="34" charset="0"/>
              </a:rPr>
            </a:br>
            <a:r>
              <a:rPr lang="en-US" altLang="en-US" sz="2400" b="1">
                <a:solidFill>
                  <a:prstClr val="black"/>
                </a:solidFill>
                <a:latin typeface="Arial" panose="020B0604020202020204" pitchFamily="34" charset="0"/>
              </a:rPr>
              <a:t>flow</a:t>
            </a:r>
          </a:p>
        </p:txBody>
      </p:sp>
    </p:spTree>
    <p:custDataLst>
      <p:tags r:id="rId1"/>
    </p:custDataLst>
    <p:extLst>
      <p:ext uri="{BB962C8B-B14F-4D97-AF65-F5344CB8AC3E}">
        <p14:creationId xmlns:p14="http://schemas.microsoft.com/office/powerpoint/2010/main" val="65212793"/>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9833">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1982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9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3" grpId="0" build="p" autoUpdateAnimBg="0" advAuto="0"/>
      <p:bldP spid="11983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11270" name="Content Placeholder 2"/>
          <p:cNvSpPr>
            <a:spLocks noGrp="1"/>
          </p:cNvSpPr>
          <p:nvPr>
            <p:ph idx="1"/>
          </p:nvPr>
        </p:nvSpPr>
        <p:spPr>
          <a:xfrm>
            <a:off x="457200" y="1600201"/>
            <a:ext cx="8229600" cy="460648"/>
          </a:xfrm>
        </p:spPr>
        <p:txBody>
          <a:bodyPr>
            <a:normAutofit/>
          </a:bodyPr>
          <a:lstStyle/>
          <a:p>
            <a:pPr marL="0" indent="0" eaLnBrk="1" hangingPunct="1">
              <a:buNone/>
            </a:pPr>
            <a:r>
              <a:rPr lang="en-US" altLang="tr-TR" sz="2000" dirty="0" smtClean="0"/>
              <a:t>Again, the same answer is found.</a:t>
            </a:r>
          </a:p>
        </p:txBody>
      </p:sp>
      <p:graphicFrame>
        <p:nvGraphicFramePr>
          <p:cNvPr id="11267" name="Object 3"/>
          <p:cNvGraphicFramePr>
            <a:graphicFrameLocks noChangeAspect="1"/>
          </p:cNvGraphicFramePr>
          <p:nvPr>
            <p:extLst>
              <p:ext uri="{D42A27DB-BD31-4B8C-83A1-F6EECF244321}">
                <p14:modId xmlns:p14="http://schemas.microsoft.com/office/powerpoint/2010/main" val="229677144"/>
              </p:ext>
            </p:extLst>
          </p:nvPr>
        </p:nvGraphicFramePr>
        <p:xfrm>
          <a:off x="762000" y="2103572"/>
          <a:ext cx="2800350" cy="1084263"/>
        </p:xfrm>
        <a:graphic>
          <a:graphicData uri="http://schemas.openxmlformats.org/presentationml/2006/ole">
            <mc:AlternateContent xmlns:mc="http://schemas.openxmlformats.org/markup-compatibility/2006">
              <mc:Choice xmlns:v="urn:schemas-microsoft-com:vml" Requires="v">
                <p:oleObj spid="_x0000_s20529" name="Equation" r:id="rId4" imgW="1180800" imgH="457200" progId="Equation.3">
                  <p:embed/>
                </p:oleObj>
              </mc:Choice>
              <mc:Fallback>
                <p:oleObj name="Equation" r:id="rId4" imgW="1180800" imgH="457200" progId="Equation.3">
                  <p:embed/>
                  <p:pic>
                    <p:nvPicPr>
                      <p:cNvPr id="112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103572"/>
                        <a:ext cx="2800350"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
          <p:cNvGrpSpPr/>
          <p:nvPr/>
        </p:nvGrpSpPr>
        <p:grpSpPr>
          <a:xfrm>
            <a:off x="762000" y="3276600"/>
            <a:ext cx="8382000" cy="3581400"/>
            <a:chOff x="762000" y="3276600"/>
            <a:chExt cx="8382000" cy="3581400"/>
          </a:xfrm>
        </p:grpSpPr>
        <p:pic>
          <p:nvPicPr>
            <p:cNvPr id="1126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276600"/>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a:xfrm>
              <a:off x="5943600" y="5029200"/>
              <a:ext cx="1295400" cy="1524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a:xfrm>
              <a:off x="1874143" y="5359152"/>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3191092309"/>
      </p:ext>
    </p:extLst>
  </p:cSld>
  <p:clrMapOvr>
    <a:masterClrMapping/>
  </p:clrMapOvr>
  <p:transition>
    <p:plus/>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sp>
        <p:nvSpPr>
          <p:cNvPr id="33796" name="Content Placeholder 2"/>
          <p:cNvSpPr>
            <a:spLocks noGrp="1"/>
          </p:cNvSpPr>
          <p:nvPr>
            <p:ph idx="1"/>
          </p:nvPr>
        </p:nvSpPr>
        <p:spPr>
          <a:xfrm>
            <a:off x="14432" y="1386929"/>
            <a:ext cx="8229600" cy="1403896"/>
          </a:xfrm>
        </p:spPr>
        <p:txBody>
          <a:bodyPr>
            <a:normAutofit/>
          </a:bodyPr>
          <a:lstStyle/>
          <a:p>
            <a:pPr marL="457200" lvl="1" indent="0" eaLnBrk="1" hangingPunct="1">
              <a:buNone/>
            </a:pPr>
            <a:r>
              <a:rPr lang="en-US" altLang="tr-TR" sz="2000" dirty="0" smtClean="0"/>
              <a:t>Once the voltage across R2 is known, Ohm’s Law is applied to determine the current.</a:t>
            </a:r>
            <a:endParaRPr lang="tr-TR" altLang="tr-TR" sz="2000" dirty="0" smtClean="0"/>
          </a:p>
          <a:p>
            <a:pPr marL="457200" lvl="1" indent="0" eaLnBrk="1" hangingPunct="1">
              <a:buNone/>
            </a:pPr>
            <a:r>
              <a:rPr lang="en-US" altLang="tr-TR" sz="2000" dirty="0" smtClean="0"/>
              <a:t>The direction of positive current flow, based upon passive sign convention is shown in red.</a:t>
            </a:r>
          </a:p>
        </p:txBody>
      </p:sp>
      <p:grpSp>
        <p:nvGrpSpPr>
          <p:cNvPr id="2" name="Group 1"/>
          <p:cNvGrpSpPr/>
          <p:nvPr/>
        </p:nvGrpSpPr>
        <p:grpSpPr>
          <a:xfrm>
            <a:off x="251520" y="2852936"/>
            <a:ext cx="8382000" cy="3581400"/>
            <a:chOff x="762000" y="3276600"/>
            <a:chExt cx="8382000" cy="3581400"/>
          </a:xfrm>
        </p:grpSpPr>
        <p:pic>
          <p:nvPicPr>
            <p:cNvPr id="337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rot="5400000">
              <a:off x="4533901" y="4991100"/>
              <a:ext cx="685800" cy="3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798" name="TextBox 6"/>
            <p:cNvSpPr txBox="1">
              <a:spLocks noChangeArrowheads="1"/>
            </p:cNvSpPr>
            <p:nvPr/>
          </p:nvSpPr>
          <p:spPr bwMode="auto">
            <a:xfrm>
              <a:off x="4419600" y="47244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tr-TR">
                  <a:latin typeface="Constantia" panose="02030602050306030303" pitchFamily="18" charset="0"/>
                </a:rPr>
                <a:t>I</a:t>
              </a:r>
              <a:r>
                <a:rPr lang="en-US" altLang="tr-TR" baseline="-25000">
                  <a:latin typeface="Constantia" panose="02030602050306030303" pitchFamily="18" charset="0"/>
                </a:rPr>
                <a:t>R2</a:t>
              </a:r>
            </a:p>
          </p:txBody>
        </p:sp>
        <p:sp>
          <p:nvSpPr>
            <p:cNvPr id="7" name="Oval 6"/>
            <p:cNvSpPr/>
            <p:nvPr/>
          </p:nvSpPr>
          <p:spPr>
            <a:xfrm>
              <a:off x="1835696" y="533558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1"/>
    </p:custDataLst>
    <p:extLst>
      <p:ext uri="{BB962C8B-B14F-4D97-AF65-F5344CB8AC3E}">
        <p14:creationId xmlns:p14="http://schemas.microsoft.com/office/powerpoint/2010/main" val="407991902"/>
      </p:ext>
    </p:extLst>
  </p:cSld>
  <p:clrMapOvr>
    <a:masterClrMapping/>
  </p:clrMapOvr>
  <p:transition>
    <p:plus/>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p:cNvSpPr>
            <a:spLocks noGrp="1"/>
          </p:cNvSpPr>
          <p:nvPr>
            <p:ph type="title"/>
          </p:nvPr>
        </p:nvSpPr>
        <p:spPr/>
        <p:txBody>
          <a:bodyPr/>
          <a:lstStyle/>
          <a:p>
            <a:pPr algn="l" eaLnBrk="1" hangingPunct="1"/>
            <a:r>
              <a:rPr lang="en-US" altLang="tr-TR" dirty="0" smtClean="0"/>
              <a:t>Example 5 (</a:t>
            </a:r>
            <a:r>
              <a:rPr lang="en-US" altLang="tr-TR" dirty="0" err="1" smtClean="0"/>
              <a:t>con’t</a:t>
            </a:r>
            <a:r>
              <a:rPr lang="en-US" altLang="tr-TR" dirty="0" smtClean="0"/>
              <a:t>)</a:t>
            </a:r>
          </a:p>
        </p:txBody>
      </p:sp>
      <p:graphicFrame>
        <p:nvGraphicFramePr>
          <p:cNvPr id="12290" name="Content Placeholder 6"/>
          <p:cNvGraphicFramePr>
            <a:graphicFrameLocks noGrp="1" noChangeAspect="1"/>
          </p:cNvGraphicFramePr>
          <p:nvPr>
            <p:ph idx="1"/>
            <p:extLst>
              <p:ext uri="{D42A27DB-BD31-4B8C-83A1-F6EECF244321}">
                <p14:modId xmlns:p14="http://schemas.microsoft.com/office/powerpoint/2010/main" val="1532808689"/>
              </p:ext>
            </p:extLst>
          </p:nvPr>
        </p:nvGraphicFramePr>
        <p:xfrm>
          <a:off x="762000" y="1435844"/>
          <a:ext cx="2762250" cy="1104900"/>
        </p:xfrm>
        <a:graphic>
          <a:graphicData uri="http://schemas.openxmlformats.org/presentationml/2006/ole">
            <mc:AlternateContent xmlns:mc="http://schemas.openxmlformats.org/markup-compatibility/2006">
              <mc:Choice xmlns:v="urn:schemas-microsoft-com:vml" Requires="v">
                <p:oleObj spid="_x0000_s21552" name="Equation" r:id="rId4" imgW="1143000" imgH="457200" progId="Equation.3">
                  <p:embed/>
                </p:oleObj>
              </mc:Choice>
              <mc:Fallback>
                <p:oleObj name="Equation" r:id="rId4" imgW="1143000" imgH="457200" progId="Equation.3">
                  <p:embed/>
                  <p:pic>
                    <p:nvPicPr>
                      <p:cNvPr id="12290" name="Content Placeholder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35844"/>
                        <a:ext cx="276225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
          <p:cNvGrpSpPr/>
          <p:nvPr/>
        </p:nvGrpSpPr>
        <p:grpSpPr>
          <a:xfrm>
            <a:off x="251520" y="2852936"/>
            <a:ext cx="8382000" cy="3581400"/>
            <a:chOff x="251520" y="2852936"/>
            <a:chExt cx="8382000" cy="3581400"/>
          </a:xfrm>
        </p:grpSpPr>
        <p:pic>
          <p:nvPicPr>
            <p:cNvPr id="1229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2852936"/>
              <a:ext cx="8382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rot="5400000">
              <a:off x="4023421" y="4567436"/>
              <a:ext cx="685800" cy="3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94" name="TextBox 5"/>
            <p:cNvSpPr txBox="1">
              <a:spLocks noChangeArrowheads="1"/>
            </p:cNvSpPr>
            <p:nvPr/>
          </p:nvSpPr>
          <p:spPr bwMode="auto">
            <a:xfrm>
              <a:off x="3909120" y="4300736"/>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tr-TR">
                  <a:latin typeface="Constantia" panose="02030602050306030303" pitchFamily="18" charset="0"/>
                </a:rPr>
                <a:t>I</a:t>
              </a:r>
              <a:r>
                <a:rPr lang="en-US" altLang="tr-TR" baseline="-25000">
                  <a:latin typeface="Constantia" panose="02030602050306030303" pitchFamily="18" charset="0"/>
                </a:rPr>
                <a:t>R2</a:t>
              </a:r>
            </a:p>
          </p:txBody>
        </p:sp>
        <p:sp>
          <p:nvSpPr>
            <p:cNvPr id="7" name="Oval 6"/>
            <p:cNvSpPr/>
            <p:nvPr/>
          </p:nvSpPr>
          <p:spPr>
            <a:xfrm>
              <a:off x="1331640" y="4941168"/>
              <a:ext cx="576064"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custDataLst>
      <p:tags r:id="rId2"/>
    </p:custDataLst>
    <p:extLst>
      <p:ext uri="{BB962C8B-B14F-4D97-AF65-F5344CB8AC3E}">
        <p14:creationId xmlns:p14="http://schemas.microsoft.com/office/powerpoint/2010/main" val="1705262101"/>
      </p:ext>
    </p:extLst>
  </p:cSld>
  <p:clrMapOvr>
    <a:masterClrMapping/>
  </p:clrMapOvr>
  <p:transition>
    <p:plu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11E43641-D644-4808-A31E-63774CE0E3E8}" type="slidenum">
              <a:rPr lang="en-GB" altLang="en-US" sz="1400">
                <a:solidFill>
                  <a:prstClr val="black"/>
                </a:solidFill>
              </a:rPr>
              <a:pPr/>
              <a:t>8</a:t>
            </a:fld>
            <a:endParaRPr lang="en-GB" altLang="en-US" sz="1400">
              <a:solidFill>
                <a:prstClr val="black"/>
              </a:solidFill>
            </a:endParaRPr>
          </a:p>
        </p:txBody>
      </p:sp>
      <p:sp>
        <p:nvSpPr>
          <p:cNvPr id="21507" name="Rectangle 2"/>
          <p:cNvSpPr>
            <a:spLocks noGrp="1" noChangeArrowheads="1"/>
          </p:cNvSpPr>
          <p:nvPr>
            <p:ph type="title"/>
          </p:nvPr>
        </p:nvSpPr>
        <p:spPr>
          <a:xfrm>
            <a:off x="304800" y="381000"/>
            <a:ext cx="8153400" cy="1143000"/>
          </a:xfrm>
        </p:spPr>
        <p:txBody>
          <a:bodyPr/>
          <a:lstStyle/>
          <a:p>
            <a:pPr eaLnBrk="1" hangingPunct="1"/>
            <a:r>
              <a:rPr lang="en-US" altLang="en-US" sz="4000" b="1" smtClean="0">
                <a:solidFill>
                  <a:srgbClr val="003399"/>
                </a:solidFill>
              </a:rPr>
              <a:t>Note that </a:t>
            </a:r>
            <a:r>
              <a:rPr lang="en-US" altLang="en-US" sz="4000" b="1" smtClean="0">
                <a:solidFill>
                  <a:srgbClr val="990000"/>
                </a:solidFill>
              </a:rPr>
              <a:t>Air</a:t>
            </a:r>
            <a:r>
              <a:rPr lang="en-US" altLang="en-US" sz="4000" b="1" smtClean="0">
                <a:solidFill>
                  <a:srgbClr val="003399"/>
                </a:solidFill>
              </a:rPr>
              <a:t> is an Insulator</a:t>
            </a:r>
          </a:p>
        </p:txBody>
      </p:sp>
      <p:pic>
        <p:nvPicPr>
          <p:cNvPr id="21508" name="Picture 3" descr="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2057400"/>
            <a:ext cx="3813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4"/>
          <p:cNvGrpSpPr>
            <a:grpSpLocks/>
          </p:cNvGrpSpPr>
          <p:nvPr/>
        </p:nvGrpSpPr>
        <p:grpSpPr bwMode="auto">
          <a:xfrm>
            <a:off x="1390650" y="2286000"/>
            <a:ext cx="3409950" cy="3429000"/>
            <a:chOff x="876" y="1440"/>
            <a:chExt cx="2148" cy="2160"/>
          </a:xfrm>
        </p:grpSpPr>
        <p:grpSp>
          <p:nvGrpSpPr>
            <p:cNvPr id="21524" name="Group 5"/>
            <p:cNvGrpSpPr>
              <a:grpSpLocks/>
            </p:cNvGrpSpPr>
            <p:nvPr/>
          </p:nvGrpSpPr>
          <p:grpSpPr bwMode="auto">
            <a:xfrm>
              <a:off x="876" y="1440"/>
              <a:ext cx="2148" cy="2160"/>
              <a:chOff x="876" y="1440"/>
              <a:chExt cx="2148" cy="2160"/>
            </a:xfrm>
          </p:grpSpPr>
          <p:sp>
            <p:nvSpPr>
              <p:cNvPr id="21526" name="Rectangle 6"/>
              <p:cNvSpPr>
                <a:spLocks noChangeArrowheads="1"/>
              </p:cNvSpPr>
              <p:nvPr/>
            </p:nvSpPr>
            <p:spPr bwMode="auto">
              <a:xfrm>
                <a:off x="876" y="2208"/>
                <a:ext cx="672"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7" name="Rectangle 7"/>
              <p:cNvSpPr>
                <a:spLocks noChangeArrowheads="1"/>
              </p:cNvSpPr>
              <p:nvPr/>
            </p:nvSpPr>
            <p:spPr bwMode="auto">
              <a:xfrm>
                <a:off x="2184" y="2256"/>
                <a:ext cx="840" cy="1344"/>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8" name="Oval 8"/>
              <p:cNvSpPr>
                <a:spLocks noChangeArrowheads="1"/>
              </p:cNvSpPr>
              <p:nvPr/>
            </p:nvSpPr>
            <p:spPr bwMode="auto">
              <a:xfrm>
                <a:off x="1560" y="3312"/>
                <a:ext cx="624" cy="252"/>
              </a:xfrm>
              <a:prstGeom prst="ellipse">
                <a:avLst/>
              </a:prstGeom>
              <a:solidFill>
                <a:schemeClr val="tx1"/>
              </a:solidFill>
              <a:ln>
                <a:noFill/>
              </a:ln>
              <a:effectLst/>
              <a:extLst>
                <a:ext uri="{91240B29-F687-4F45-9708-019B960494DF}">
                  <a14:hiddenLine xmlns:a14="http://schemas.microsoft.com/office/drawing/2010/main" w="38100">
                    <a:solidFill>
                      <a:srgbClr val="0033CC"/>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29" name="Rectangle 9"/>
              <p:cNvSpPr>
                <a:spLocks noChangeArrowheads="1"/>
              </p:cNvSpPr>
              <p:nvPr/>
            </p:nvSpPr>
            <p:spPr bwMode="auto">
              <a:xfrm>
                <a:off x="1560" y="2640"/>
                <a:ext cx="624" cy="816"/>
              </a:xfrm>
              <a:prstGeom prst="rect">
                <a:avLst/>
              </a:prstGeom>
              <a:solidFill>
                <a:schemeClr val="tx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sp>
            <p:nvSpPr>
              <p:cNvPr id="21530" name="Rectangle 10"/>
              <p:cNvSpPr>
                <a:spLocks noChangeArrowheads="1"/>
              </p:cNvSpPr>
              <p:nvPr/>
            </p:nvSpPr>
            <p:spPr bwMode="auto">
              <a:xfrm>
                <a:off x="960" y="1440"/>
                <a:ext cx="1776" cy="480"/>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sp>
          <p:nvSpPr>
            <p:cNvPr id="21525" name="Text Box 11"/>
            <p:cNvSpPr txBox="1">
              <a:spLocks noChangeArrowheads="1"/>
            </p:cNvSpPr>
            <p:nvPr/>
          </p:nvSpPr>
          <p:spPr bwMode="auto">
            <a:xfrm>
              <a:off x="1656" y="2296"/>
              <a:ext cx="4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prstClr val="black"/>
                  </a:solidFill>
                  <a:latin typeface="Arial" panose="020B0604020202020204" pitchFamily="34" charset="0"/>
                </a:rPr>
                <a:t>+++</a:t>
              </a:r>
            </a:p>
          </p:txBody>
        </p:sp>
      </p:grpSp>
      <p:sp>
        <p:nvSpPr>
          <p:cNvPr id="120844" name="Text Box 12"/>
          <p:cNvSpPr txBox="1">
            <a:spLocks noChangeArrowheads="1"/>
          </p:cNvSpPr>
          <p:nvPr/>
        </p:nvSpPr>
        <p:spPr bwMode="auto">
          <a:xfrm>
            <a:off x="1568450" y="3935413"/>
            <a:ext cx="60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pPr algn="ctr"/>
            <a:r>
              <a:rPr lang="en-US" altLang="en-US" sz="2400" b="1">
                <a:solidFill>
                  <a:srgbClr val="3399FF"/>
                </a:solidFill>
                <a:latin typeface="Arial" panose="020B0604020202020204" pitchFamily="34" charset="0"/>
              </a:rPr>
              <a:t>Air</a:t>
            </a:r>
          </a:p>
        </p:txBody>
      </p:sp>
      <p:sp>
        <p:nvSpPr>
          <p:cNvPr id="120845" name="Text Box 13"/>
          <p:cNvSpPr txBox="1">
            <a:spLocks noChangeArrowheads="1"/>
          </p:cNvSpPr>
          <p:nvPr/>
        </p:nvSpPr>
        <p:spPr bwMode="auto">
          <a:xfrm>
            <a:off x="1371600" y="13716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dirty="0">
                <a:solidFill>
                  <a:prstClr val="black"/>
                </a:solidFill>
                <a:latin typeface="Comic Sans MS" panose="030F0702030302020204" pitchFamily="66" charset="0"/>
              </a:rPr>
              <a:t>Current cannot flow through </a:t>
            </a:r>
            <a:r>
              <a:rPr lang="en-US" altLang="en-US" sz="2400" dirty="0">
                <a:solidFill>
                  <a:srgbClr val="003399"/>
                </a:solidFill>
                <a:latin typeface="Comic Sans MS" panose="030F0702030302020204" pitchFamily="66" charset="0"/>
              </a:rPr>
              <a:t>insulators</a:t>
            </a:r>
          </a:p>
        </p:txBody>
      </p:sp>
      <p:sp>
        <p:nvSpPr>
          <p:cNvPr id="120846" name="Text Box 14"/>
          <p:cNvSpPr txBox="1">
            <a:spLocks noChangeArrowheads="1"/>
          </p:cNvSpPr>
          <p:nvPr/>
        </p:nvSpPr>
        <p:spPr bwMode="auto">
          <a:xfrm>
            <a:off x="3721100" y="4129088"/>
            <a:ext cx="283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sz="2400" b="1">
                <a:solidFill>
                  <a:prstClr val="black"/>
                </a:solidFill>
                <a:latin typeface="Comic Sans MS" panose="030F0702030302020204" pitchFamily="66" charset="0"/>
              </a:rPr>
              <a:t>No current flow</a:t>
            </a:r>
          </a:p>
        </p:txBody>
      </p:sp>
      <p:grpSp>
        <p:nvGrpSpPr>
          <p:cNvPr id="120847" name="Group 15"/>
          <p:cNvGrpSpPr>
            <a:grpSpLocks/>
          </p:cNvGrpSpPr>
          <p:nvPr/>
        </p:nvGrpSpPr>
        <p:grpSpPr bwMode="auto">
          <a:xfrm>
            <a:off x="2990850" y="2590800"/>
            <a:ext cx="1047750" cy="3748088"/>
            <a:chOff x="1884" y="1632"/>
            <a:chExt cx="660" cy="2361"/>
          </a:xfrm>
        </p:grpSpPr>
        <p:sp>
          <p:nvSpPr>
            <p:cNvPr id="21515" name="Rectangle 16"/>
            <p:cNvSpPr>
              <a:spLocks noChangeArrowheads="1"/>
            </p:cNvSpPr>
            <p:nvPr/>
          </p:nvSpPr>
          <p:spPr bwMode="auto">
            <a:xfrm rot="-1614315">
              <a:off x="1884" y="3504"/>
              <a:ext cx="624" cy="192"/>
            </a:xfrm>
            <a:prstGeom prst="rect">
              <a:avLst/>
            </a:prstGeom>
            <a:solidFill>
              <a:schemeClr val="bg1"/>
            </a:solidFill>
            <a:ln>
              <a:noFill/>
            </a:ln>
            <a:effectLst/>
            <a:extLs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grpSp>
          <p:nvGrpSpPr>
            <p:cNvPr id="21516" name="Group 17"/>
            <p:cNvGrpSpPr>
              <a:grpSpLocks/>
            </p:cNvGrpSpPr>
            <p:nvPr/>
          </p:nvGrpSpPr>
          <p:grpSpPr bwMode="auto">
            <a:xfrm>
              <a:off x="1968" y="1632"/>
              <a:ext cx="576" cy="192"/>
              <a:chOff x="2112" y="1632"/>
              <a:chExt cx="576" cy="192"/>
            </a:xfrm>
          </p:grpSpPr>
          <p:sp>
            <p:nvSpPr>
              <p:cNvPr id="21522" name="Line 18"/>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1523" name="Line 19"/>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grpSp>
          <p:nvGrpSpPr>
            <p:cNvPr id="21517" name="Group 20"/>
            <p:cNvGrpSpPr>
              <a:grpSpLocks/>
            </p:cNvGrpSpPr>
            <p:nvPr/>
          </p:nvGrpSpPr>
          <p:grpSpPr bwMode="auto">
            <a:xfrm flipV="1">
              <a:off x="1968" y="3792"/>
              <a:ext cx="576" cy="192"/>
              <a:chOff x="2112" y="1632"/>
              <a:chExt cx="576" cy="192"/>
            </a:xfrm>
          </p:grpSpPr>
          <p:sp>
            <p:nvSpPr>
              <p:cNvPr id="21520" name="Line 21"/>
              <p:cNvSpPr>
                <a:spLocks noChangeShapeType="1"/>
              </p:cNvSpPr>
              <p:nvPr/>
            </p:nvSpPr>
            <p:spPr bwMode="auto">
              <a:xfrm flipH="1">
                <a:off x="2112" y="1632"/>
                <a:ext cx="0" cy="192"/>
              </a:xfrm>
              <a:prstGeom prst="line">
                <a:avLst/>
              </a:prstGeom>
              <a:noFill/>
              <a:ln w="3810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1521" name="Line 22"/>
              <p:cNvSpPr>
                <a:spLocks noChangeShapeType="1"/>
              </p:cNvSpPr>
              <p:nvPr/>
            </p:nvSpPr>
            <p:spPr bwMode="auto">
              <a:xfrm>
                <a:off x="2112" y="1632"/>
                <a:ext cx="576" cy="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grpSp>
        <p:sp>
          <p:nvSpPr>
            <p:cNvPr id="21518" name="Line 23"/>
            <p:cNvSpPr>
              <a:spLocks noChangeShapeType="1"/>
            </p:cNvSpPr>
            <p:nvPr/>
          </p:nvSpPr>
          <p:spPr bwMode="auto">
            <a:xfrm flipV="1">
              <a:off x="2544" y="3273"/>
              <a:ext cx="0" cy="72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sp>
          <p:nvSpPr>
            <p:cNvPr id="21519" name="Line 24"/>
            <p:cNvSpPr>
              <a:spLocks noChangeShapeType="1"/>
            </p:cNvSpPr>
            <p:nvPr/>
          </p:nvSpPr>
          <p:spPr bwMode="auto">
            <a:xfrm flipV="1">
              <a:off x="2544" y="1632"/>
              <a:ext cx="0" cy="720"/>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solidFill>
                  <a:prstClr val="black"/>
                </a:solidFill>
              </a:endParaRPr>
            </a:p>
          </p:txBody>
        </p:sp>
      </p:grpSp>
      <p:sp>
        <p:nvSpPr>
          <p:cNvPr id="120857" name="Text Box 25"/>
          <p:cNvSpPr txBox="1">
            <a:spLocks noChangeArrowheads="1"/>
          </p:cNvSpPr>
          <p:nvPr/>
        </p:nvSpPr>
        <p:spPr bwMode="auto">
          <a:xfrm>
            <a:off x="4495800" y="5181600"/>
            <a:ext cx="3962400" cy="704850"/>
          </a:xfrm>
          <a:prstGeom prst="rect">
            <a:avLst/>
          </a:prstGeom>
          <a:solidFill>
            <a:srgbClr val="FF99CC">
              <a:alpha val="50195"/>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r>
              <a:rPr lang="en-US" altLang="en-US">
                <a:solidFill>
                  <a:prstClr val="black"/>
                </a:solidFill>
                <a:latin typeface="Comic Sans MS" panose="030F0702030302020204" pitchFamily="66" charset="0"/>
              </a:rPr>
              <a:t>That’s why a battery doesn’t discharge if left on its own.</a:t>
            </a:r>
          </a:p>
        </p:txBody>
      </p:sp>
    </p:spTree>
    <p:custDataLst>
      <p:tags r:id="rId1"/>
    </p:custDataLst>
    <p:extLst>
      <p:ext uri="{BB962C8B-B14F-4D97-AF65-F5344CB8AC3E}">
        <p14:creationId xmlns:p14="http://schemas.microsoft.com/office/powerpoint/2010/main" val="3991905645"/>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0845">
                                            <p:txEl>
                                              <p:pRg st="0" end="0"/>
                                            </p:txEl>
                                          </p:spTgt>
                                        </p:tgtEl>
                                        <p:attrNameLst>
                                          <p:attrName>style.visibility</p:attrName>
                                        </p:attrNameLst>
                                      </p:cBhvr>
                                      <p:to>
                                        <p:strVal val="visible"/>
                                      </p:to>
                                    </p:set>
                                    <p:animEffect transition="in" filter="wipe(left)">
                                      <p:cBhvr>
                                        <p:cTn id="7" dur="500"/>
                                        <p:tgtEl>
                                          <p:spTgt spid="120845">
                                            <p:txEl>
                                              <p:pRg st="0" end="0"/>
                                            </p:txEl>
                                          </p:spTgt>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20844">
                                            <p:txEl>
                                              <p:pRg st="0" end="0"/>
                                            </p:txEl>
                                          </p:spTgt>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120846">
                                            <p:txEl>
                                              <p:pRg st="0" end="0"/>
                                            </p:txEl>
                                          </p:spTgt>
                                        </p:tgtEl>
                                        <p:attrNameLst>
                                          <p:attrName>style.visibility</p:attrName>
                                        </p:attrNameLst>
                                      </p:cBhvr>
                                      <p:to>
                                        <p:strVal val="visible"/>
                                      </p:to>
                                    </p:set>
                                  </p:childTnLst>
                                </p:cTn>
                              </p:par>
                            </p:childTnLst>
                          </p:cTn>
                        </p:par>
                        <p:par>
                          <p:cTn id="14" fill="hold" nodeType="afterGroup">
                            <p:stCondLst>
                              <p:cond delay="1500"/>
                            </p:stCondLst>
                            <p:childTnLst>
                              <p:par>
                                <p:cTn id="15" presetID="16" presetClass="entr" presetSubtype="42" fill="hold" nodeType="afterEffect">
                                  <p:stCondLst>
                                    <p:cond delay="0"/>
                                  </p:stCondLst>
                                  <p:childTnLst>
                                    <p:set>
                                      <p:cBhvr>
                                        <p:cTn id="16" dur="1" fill="hold">
                                          <p:stCondLst>
                                            <p:cond delay="0"/>
                                          </p:stCondLst>
                                        </p:cTn>
                                        <p:tgtEl>
                                          <p:spTgt spid="120847"/>
                                        </p:tgtEl>
                                        <p:attrNameLst>
                                          <p:attrName>style.visibility</p:attrName>
                                        </p:attrNameLst>
                                      </p:cBhvr>
                                      <p:to>
                                        <p:strVal val="visible"/>
                                      </p:to>
                                    </p:set>
                                    <p:animEffect transition="in" filter="barn(outHorizontal)">
                                      <p:cBhvr>
                                        <p:cTn id="17" dur="500"/>
                                        <p:tgtEl>
                                          <p:spTgt spid="120847"/>
                                        </p:tgtEl>
                                      </p:cBhvr>
                                    </p:animEffect>
                                  </p:childTnLst>
                                </p:cTn>
                              </p:par>
                            </p:childTnLst>
                          </p:cTn>
                        </p:par>
                        <p:par>
                          <p:cTn id="18" fill="hold" nodeType="afterGroup">
                            <p:stCondLst>
                              <p:cond delay="2000"/>
                            </p:stCondLst>
                            <p:childTnLst>
                              <p:par>
                                <p:cTn id="19" presetID="9" presetClass="entr" presetSubtype="0" fill="hold" grpId="0" nodeType="afterEffect">
                                  <p:stCondLst>
                                    <p:cond delay="0"/>
                                  </p:stCondLst>
                                  <p:childTnLst>
                                    <p:set>
                                      <p:cBhvr>
                                        <p:cTn id="20" dur="1" fill="hold">
                                          <p:stCondLst>
                                            <p:cond delay="0"/>
                                          </p:stCondLst>
                                        </p:cTn>
                                        <p:tgtEl>
                                          <p:spTgt spid="120857"/>
                                        </p:tgtEl>
                                        <p:attrNameLst>
                                          <p:attrName>style.visibility</p:attrName>
                                        </p:attrNameLst>
                                      </p:cBhvr>
                                      <p:to>
                                        <p:strVal val="visible"/>
                                      </p:to>
                                    </p:set>
                                    <p:animEffect transition="in" filter="dissolve">
                                      <p:cBhvr>
                                        <p:cTn id="21" dur="500"/>
                                        <p:tgtEl>
                                          <p:spTgt spid="120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4" grpId="0" build="p" autoUpdateAnimBg="0" advAuto="0"/>
      <p:bldP spid="120845" grpId="0" build="p" autoUpdateAnimBg="0" advAuto="0"/>
      <p:bldP spid="120846" grpId="0" build="p" autoUpdateAnimBg="0" advAuto="0"/>
      <p:bldP spid="12085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fld id="{43638EAE-D7AB-4206-B3E9-B2D9AD78E040}" type="slidenum">
              <a:rPr lang="en-GB" altLang="en-US" sz="1400">
                <a:solidFill>
                  <a:prstClr val="black"/>
                </a:solidFill>
              </a:rPr>
              <a:pPr/>
              <a:t>9</a:t>
            </a:fld>
            <a:endParaRPr lang="en-GB" altLang="en-US" sz="1400">
              <a:solidFill>
                <a:prstClr val="black"/>
              </a:solidFill>
            </a:endParaRPr>
          </a:p>
        </p:txBody>
      </p:sp>
      <p:sp>
        <p:nvSpPr>
          <p:cNvPr id="230402" name="Rectangle 2"/>
          <p:cNvSpPr>
            <a:spLocks noGrp="1" noChangeArrowheads="1"/>
          </p:cNvSpPr>
          <p:nvPr>
            <p:ph type="title"/>
          </p:nvPr>
        </p:nvSpPr>
        <p:spPr>
          <a:xfrm>
            <a:off x="468312" y="203885"/>
            <a:ext cx="2231479" cy="646331"/>
          </a:xfrm>
          <a:solidFill>
            <a:schemeClr val="bg1"/>
          </a:solidFill>
          <a:ln>
            <a:noFill/>
          </a:ln>
          <a:effectLst/>
        </p:spPr>
        <p:txBody>
          <a:bodyPr vert="horz" wrap="square" lIns="91440" tIns="45720" rIns="91440" bIns="45720" rtlCol="0" anchor="ctr">
            <a:spAutoFit/>
          </a:bodyPr>
          <a:lstStyle/>
          <a:p>
            <a:pPr algn="l" fontAlgn="base">
              <a:spcAft>
                <a:spcPct val="0"/>
              </a:spcAft>
            </a:pPr>
            <a:r>
              <a:rPr lang="en-US" altLang="en-US" sz="3600" dirty="0">
                <a:effectLst>
                  <a:outerShdw blurRad="38100" dist="38100" dir="2700000" algn="tl">
                    <a:srgbClr val="000000">
                      <a:alpha val="43137"/>
                    </a:srgbClr>
                  </a:outerShdw>
                </a:effectLst>
                <a:ea typeface="+mn-ea"/>
                <a:cs typeface="+mn-cs"/>
              </a:rPr>
              <a:t>Current</a:t>
            </a:r>
          </a:p>
        </p:txBody>
      </p:sp>
      <p:sp>
        <p:nvSpPr>
          <p:cNvPr id="23556" name="Rectangle 3" descr="Rectangle: Click to edit Master text styles&#10;Second level&#10;Third level&#10;Fourth level&#10;Fifth level"/>
          <p:cNvSpPr>
            <a:spLocks noGrp="1" noChangeArrowheads="1"/>
          </p:cNvSpPr>
          <p:nvPr>
            <p:ph type="body" idx="1"/>
          </p:nvPr>
        </p:nvSpPr>
        <p:spPr>
          <a:xfrm>
            <a:off x="685800" y="1143000"/>
            <a:ext cx="7772400" cy="4800600"/>
          </a:xfrm>
        </p:spPr>
        <p:txBody>
          <a:bodyPr>
            <a:normAutofit/>
          </a:bodyPr>
          <a:lstStyle/>
          <a:p>
            <a:pPr eaLnBrk="1" hangingPunct="1">
              <a:buFont typeface="Wingdings" panose="05000000000000000000" pitchFamily="2" charset="2"/>
              <a:buChar char="Ø"/>
            </a:pPr>
            <a:r>
              <a:rPr lang="en-US" altLang="en-US" sz="2400" dirty="0" smtClean="0">
                <a:cs typeface="Arial" panose="020B0604020202020204" pitchFamily="34" charset="0"/>
              </a:rPr>
              <a:t>Current is the amount of electric charge (coulombs) flowing past a specific point in a conductor over an interval of one second. </a:t>
            </a:r>
          </a:p>
          <a:p>
            <a:pPr eaLnBrk="1" hangingPunct="1">
              <a:buFont typeface="Wingdings" panose="05000000000000000000" pitchFamily="2" charset="2"/>
              <a:buNone/>
            </a:pPr>
            <a:r>
              <a:rPr lang="en-US" altLang="en-US" sz="2400" dirty="0" smtClean="0">
                <a:cs typeface="Arial" panose="020B0604020202020204" pitchFamily="34" charset="0"/>
              </a:rPr>
              <a:t>		    1 ampere = 1 coulomb/second</a:t>
            </a:r>
          </a:p>
          <a:p>
            <a:pPr eaLnBrk="1" hangingPunct="1">
              <a:buFont typeface="Wingdings" panose="05000000000000000000" pitchFamily="2" charset="2"/>
              <a:buNone/>
            </a:pPr>
            <a:endParaRPr lang="en-US" altLang="en-US" sz="2400" dirty="0" smtClean="0">
              <a:cs typeface="Arial" panose="020B0604020202020204" pitchFamily="34" charset="0"/>
            </a:endParaRPr>
          </a:p>
          <a:p>
            <a:pPr eaLnBrk="1" hangingPunct="1">
              <a:buFont typeface="Wingdings" panose="05000000000000000000" pitchFamily="2" charset="2"/>
              <a:buChar char="Ø"/>
            </a:pPr>
            <a:r>
              <a:rPr lang="en-US" altLang="en-US" sz="2400" dirty="0" smtClean="0">
                <a:cs typeface="Arial" panose="020B0604020202020204" pitchFamily="34" charset="0"/>
              </a:rPr>
              <a:t>Electron flow is from a lower potential (voltage) to a higher potential (voltage).</a:t>
            </a:r>
          </a:p>
          <a:p>
            <a:pPr eaLnBrk="1" hangingPunct="1">
              <a:buFont typeface="Wingdings" panose="05000000000000000000" pitchFamily="2" charset="2"/>
              <a:buChar char="Ø"/>
            </a:pPr>
            <a:endParaRPr lang="en-US" altLang="en-US" sz="2400" dirty="0" smtClean="0"/>
          </a:p>
        </p:txBody>
      </p:sp>
      <p:sp>
        <p:nvSpPr>
          <p:cNvPr id="23557" name="Rectangle 4"/>
          <p:cNvSpPr>
            <a:spLocks noChangeArrowheads="1"/>
          </p:cNvSpPr>
          <p:nvPr/>
        </p:nvSpPr>
        <p:spPr bwMode="auto">
          <a:xfrm>
            <a:off x="2244725" y="2800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defRPr>
            </a:lvl1pPr>
            <a:lvl2pPr marL="742950" indent="-285750">
              <a:defRPr sz="2000">
                <a:solidFill>
                  <a:schemeClr val="tx1"/>
                </a:solidFill>
                <a:latin typeface="Tahoma" panose="020B0604030504040204" pitchFamily="34" charset="0"/>
              </a:defRPr>
            </a:lvl2pPr>
            <a:lvl3pPr marL="1143000" indent="-228600">
              <a:defRPr sz="2000">
                <a:solidFill>
                  <a:schemeClr val="tx1"/>
                </a:solidFill>
                <a:latin typeface="Tahoma" panose="020B0604030504040204" pitchFamily="34" charset="0"/>
              </a:defRPr>
            </a:lvl3pPr>
            <a:lvl4pPr marL="1600200" indent="-228600">
              <a:defRPr sz="2000">
                <a:solidFill>
                  <a:schemeClr val="tx1"/>
                </a:solidFill>
                <a:latin typeface="Tahoma" panose="020B0604030504040204" pitchFamily="34" charset="0"/>
              </a:defRPr>
            </a:lvl4pPr>
            <a:lvl5pPr marL="2057400" indent="-228600">
              <a:defRPr sz="2000">
                <a:solidFill>
                  <a:schemeClr val="tx1"/>
                </a:solidFill>
                <a:latin typeface="Tahoma" panose="020B0604030504040204" pitchFamily="34"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defRPr>
            </a:lvl9pPr>
          </a:lstStyle>
          <a:p>
            <a:endParaRPr lang="en-US" altLang="en-US">
              <a:solidFill>
                <a:prstClr val="black"/>
              </a:solidFill>
            </a:endParaRPr>
          </a:p>
        </p:txBody>
      </p:sp>
      <p:pic>
        <p:nvPicPr>
          <p:cNvPr id="2355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648200"/>
            <a:ext cx="4656138"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562106"/>
      </p:ext>
    </p:extLst>
  </p:cSld>
  <p:clrMapOvr>
    <a:masterClrMapping/>
  </p:clrMapOvr>
  <p:transition>
    <p:plus/>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6|5.|3.|5.2|2.3|3.1|1.7|10.1"/>
</p:tagLst>
</file>

<file path=ppt/tags/tag10.xml><?xml version="1.0" encoding="utf-8"?>
<p:tagLst xmlns:a="http://schemas.openxmlformats.org/drawingml/2006/main" xmlns:r="http://schemas.openxmlformats.org/officeDocument/2006/relationships" xmlns:p="http://schemas.openxmlformats.org/presentationml/2006/main">
  <p:tag name="PPSNARRATION" val="5,-164296837,C:\Kath\Courses\ECE2004\Online\Lectures\Inductors.ppc"/>
</p:tagLst>
</file>

<file path=ppt/tags/tag11.xml><?xml version="1.0" encoding="utf-8"?>
<p:tagLst xmlns:a="http://schemas.openxmlformats.org/drawingml/2006/main" xmlns:r="http://schemas.openxmlformats.org/officeDocument/2006/relationships" xmlns:p="http://schemas.openxmlformats.org/presentationml/2006/main">
  <p:tag name="PPSNARRATION" val="17,-164296837,C:\Kath\Courses\ECE2004\Online\Lectures\Inductors.ppc"/>
</p:tagLst>
</file>

<file path=ppt/tags/tag12.xml><?xml version="1.0" encoding="utf-8"?>
<p:tagLst xmlns:a="http://schemas.openxmlformats.org/drawingml/2006/main" xmlns:r="http://schemas.openxmlformats.org/officeDocument/2006/relationships" xmlns:p="http://schemas.openxmlformats.org/presentationml/2006/main">
  <p:tag name="PPSNARRATION" val="19,-164296837,C:\Kath\Courses\ECE2004\Online\Lectures\Inductors.ppc"/>
</p:tagLst>
</file>

<file path=ppt/tags/tag13.xml><?xml version="1.0" encoding="utf-8"?>
<p:tagLst xmlns:a="http://schemas.openxmlformats.org/drawingml/2006/main" xmlns:r="http://schemas.openxmlformats.org/officeDocument/2006/relationships" xmlns:p="http://schemas.openxmlformats.org/presentationml/2006/main">
  <p:tag name="PPSNARRATION" val="5,1986918038,C:\Kath\Courses\ECE2004\Online\Lectures\Kirchoff Laws.ppc"/>
</p:tagLst>
</file>

<file path=ppt/tags/tag14.xml><?xml version="1.0" encoding="utf-8"?>
<p:tagLst xmlns:a="http://schemas.openxmlformats.org/drawingml/2006/main" xmlns:r="http://schemas.openxmlformats.org/officeDocument/2006/relationships" xmlns:p="http://schemas.openxmlformats.org/presentationml/2006/main">
  <p:tag name="PPSNARRATION" val="6,1986918038,C:\Kath\Courses\ECE2004\Online\Lectures\Kirchoff Laws.ppc"/>
</p:tagLst>
</file>

<file path=ppt/tags/tag15.xml><?xml version="1.0" encoding="utf-8"?>
<p:tagLst xmlns:a="http://schemas.openxmlformats.org/drawingml/2006/main" xmlns:r="http://schemas.openxmlformats.org/officeDocument/2006/relationships" xmlns:p="http://schemas.openxmlformats.org/presentationml/2006/main">
  <p:tag name="PPSNARRATION" val="7,1986918038,C:\Kath\Courses\ECE2004\Online\Lectures\Kirchoff Laws.ppc"/>
</p:tagLst>
</file>

<file path=ppt/tags/tag16.xml><?xml version="1.0" encoding="utf-8"?>
<p:tagLst xmlns:a="http://schemas.openxmlformats.org/drawingml/2006/main" xmlns:r="http://schemas.openxmlformats.org/officeDocument/2006/relationships" xmlns:p="http://schemas.openxmlformats.org/presentationml/2006/main">
  <p:tag name="PPSNARRATION" val="8,1986918038,C:\Kath\Courses\ECE2004\Online\Lectures\Kirchoff Laws.ppc"/>
</p:tagLst>
</file>

<file path=ppt/tags/tag17.xml><?xml version="1.0" encoding="utf-8"?>
<p:tagLst xmlns:a="http://schemas.openxmlformats.org/drawingml/2006/main" xmlns:r="http://schemas.openxmlformats.org/officeDocument/2006/relationships" xmlns:p="http://schemas.openxmlformats.org/presentationml/2006/main">
  <p:tag name="PPSNARRATION" val="9,1986918038,C:\Kath\Courses\ECE2004\Online\Lectures\Kirchoff Laws.ppc"/>
</p:tagLst>
</file>

<file path=ppt/tags/tag18.xml><?xml version="1.0" encoding="utf-8"?>
<p:tagLst xmlns:a="http://schemas.openxmlformats.org/drawingml/2006/main" xmlns:r="http://schemas.openxmlformats.org/officeDocument/2006/relationships" xmlns:p="http://schemas.openxmlformats.org/presentationml/2006/main">
  <p:tag name="PPSNARRATION" val="10,1986918038,C:\Kath\Courses\ECE2004\Online\Lectures\Kirchoff Laws.ppc"/>
</p:tagLst>
</file>

<file path=ppt/tags/tag19.xml><?xml version="1.0" encoding="utf-8"?>
<p:tagLst xmlns:a="http://schemas.openxmlformats.org/drawingml/2006/main" xmlns:r="http://schemas.openxmlformats.org/officeDocument/2006/relationships" xmlns:p="http://schemas.openxmlformats.org/presentationml/2006/main">
  <p:tag name="PPSNARRATION" val="11,1986918038,C:\Kath\Courses\ECE2004\Online\Lectures\Kirchoff Laws.ppc"/>
</p:tagLst>
</file>

<file path=ppt/tags/tag2.xml><?xml version="1.0" encoding="utf-8"?>
<p:tagLst xmlns:a="http://schemas.openxmlformats.org/drawingml/2006/main" xmlns:r="http://schemas.openxmlformats.org/officeDocument/2006/relationships" xmlns:p="http://schemas.openxmlformats.org/presentationml/2006/main">
  <p:tag name="TIMING" val="|3.7|3.9|6.4|1.6"/>
</p:tagLst>
</file>

<file path=ppt/tags/tag20.xml><?xml version="1.0" encoding="utf-8"?>
<p:tagLst xmlns:a="http://schemas.openxmlformats.org/drawingml/2006/main" xmlns:r="http://schemas.openxmlformats.org/officeDocument/2006/relationships" xmlns:p="http://schemas.openxmlformats.org/presentationml/2006/main">
  <p:tag name="PPSNARRATION" val="12,1986918038,C:\Kath\Courses\ECE2004\Online\Lectures\Kirchoff Laws.ppc"/>
</p:tagLst>
</file>

<file path=ppt/tags/tag21.xml><?xml version="1.0" encoding="utf-8"?>
<p:tagLst xmlns:a="http://schemas.openxmlformats.org/drawingml/2006/main" xmlns:r="http://schemas.openxmlformats.org/officeDocument/2006/relationships" xmlns:p="http://schemas.openxmlformats.org/presentationml/2006/main">
  <p:tag name="PPSNARRATION" val="13,1986918038,C:\Kath\Courses\ECE2004\Online\Lectures\Kirchoff Laws.ppc"/>
</p:tagLst>
</file>

<file path=ppt/tags/tag22.xml><?xml version="1.0" encoding="utf-8"?>
<p:tagLst xmlns:a="http://schemas.openxmlformats.org/drawingml/2006/main" xmlns:r="http://schemas.openxmlformats.org/officeDocument/2006/relationships" xmlns:p="http://schemas.openxmlformats.org/presentationml/2006/main">
  <p:tag name="PPSNARRATION" val="14,1986918038,C:\Kath\Courses\ECE2004\Online\Lectures\Kirchoff Laws.ppc"/>
</p:tagLst>
</file>

<file path=ppt/tags/tag23.xml><?xml version="1.0" encoding="utf-8"?>
<p:tagLst xmlns:a="http://schemas.openxmlformats.org/drawingml/2006/main" xmlns:r="http://schemas.openxmlformats.org/officeDocument/2006/relationships" xmlns:p="http://schemas.openxmlformats.org/presentationml/2006/main">
  <p:tag name="PPSNARRATION" val="15,1986918038,C:\Kath\Courses\ECE2004\Online\Lectures\Kirchoff Laws.ppc"/>
</p:tagLst>
</file>

<file path=ppt/tags/tag24.xml><?xml version="1.0" encoding="utf-8"?>
<p:tagLst xmlns:a="http://schemas.openxmlformats.org/drawingml/2006/main" xmlns:r="http://schemas.openxmlformats.org/officeDocument/2006/relationships" xmlns:p="http://schemas.openxmlformats.org/presentationml/2006/main">
  <p:tag name="PPSNARRATION" val="16,1986918038,C:\Kath\Courses\ECE2004\Online\Lectures\Kirchoff Laws.ppc"/>
</p:tagLst>
</file>

<file path=ppt/tags/tag25.xml><?xml version="1.0" encoding="utf-8"?>
<p:tagLst xmlns:a="http://schemas.openxmlformats.org/drawingml/2006/main" xmlns:r="http://schemas.openxmlformats.org/officeDocument/2006/relationships" xmlns:p="http://schemas.openxmlformats.org/presentationml/2006/main">
  <p:tag name="PPSNARRATION" val="17,1986918038,C:\Kath\Courses\ECE2004\Online\Lectures\Kirchoff Laws.ppc"/>
</p:tagLst>
</file>

<file path=ppt/tags/tag26.xml><?xml version="1.0" encoding="utf-8"?>
<p:tagLst xmlns:a="http://schemas.openxmlformats.org/drawingml/2006/main" xmlns:r="http://schemas.openxmlformats.org/officeDocument/2006/relationships" xmlns:p="http://schemas.openxmlformats.org/presentationml/2006/main">
  <p:tag name="PPSNARRATION" val="18,1986918038,C:\Kath\Courses\ECE2004\Online\Lectures\Kirchoff Laws.ppc"/>
</p:tagLst>
</file>

<file path=ppt/tags/tag27.xml><?xml version="1.0" encoding="utf-8"?>
<p:tagLst xmlns:a="http://schemas.openxmlformats.org/drawingml/2006/main" xmlns:r="http://schemas.openxmlformats.org/officeDocument/2006/relationships" xmlns:p="http://schemas.openxmlformats.org/presentationml/2006/main">
  <p:tag name="PPSNARRATION" val="19,1986918038,C:\Kath\Courses\ECE2004\Online\Lectures\Kirchoff Laws.ppc"/>
</p:tagLst>
</file>

<file path=ppt/tags/tag28.xml><?xml version="1.0" encoding="utf-8"?>
<p:tagLst xmlns:a="http://schemas.openxmlformats.org/drawingml/2006/main" xmlns:r="http://schemas.openxmlformats.org/officeDocument/2006/relationships" xmlns:p="http://schemas.openxmlformats.org/presentationml/2006/main">
  <p:tag name="PPSNARRATION" val="20,1986918038,C:\Kath\Courses\ECE2004\Online\Lectures\Kirchoff Laws.ppc"/>
</p:tagLst>
</file>

<file path=ppt/tags/tag29.xml><?xml version="1.0" encoding="utf-8"?>
<p:tagLst xmlns:a="http://schemas.openxmlformats.org/drawingml/2006/main" xmlns:r="http://schemas.openxmlformats.org/officeDocument/2006/relationships" xmlns:p="http://schemas.openxmlformats.org/presentationml/2006/main">
  <p:tag name="PPSNARRATION" val="21,1986918038,C:\Kath\Courses\ECE2004\Online\Lectures\Kirchoff Laws.ppc"/>
</p:tagLst>
</file>

<file path=ppt/tags/tag3.xml><?xml version="1.0" encoding="utf-8"?>
<p:tagLst xmlns:a="http://schemas.openxmlformats.org/drawingml/2006/main" xmlns:r="http://schemas.openxmlformats.org/officeDocument/2006/relationships" xmlns:p="http://schemas.openxmlformats.org/presentationml/2006/main">
  <p:tag name="TIMING" val="|2.7|6.|7.8"/>
</p:tagLst>
</file>

<file path=ppt/tags/tag30.xml><?xml version="1.0" encoding="utf-8"?>
<p:tagLst xmlns:a="http://schemas.openxmlformats.org/drawingml/2006/main" xmlns:r="http://schemas.openxmlformats.org/officeDocument/2006/relationships" xmlns:p="http://schemas.openxmlformats.org/presentationml/2006/main">
  <p:tag name="PPSNARRATION" val="22,1986918038,C:\Kath\Courses\ECE2004\Online\Lectures\Kirchoff Laws.ppc"/>
</p:tagLst>
</file>

<file path=ppt/tags/tag31.xml><?xml version="1.0" encoding="utf-8"?>
<p:tagLst xmlns:a="http://schemas.openxmlformats.org/drawingml/2006/main" xmlns:r="http://schemas.openxmlformats.org/officeDocument/2006/relationships" xmlns:p="http://schemas.openxmlformats.org/presentationml/2006/main">
  <p:tag name="PPSNARRATION" val="23,1986918038,C:\Kath\Courses\ECE2004\Online\Lectures\Kirchoff Laws.ppc"/>
</p:tagLst>
</file>

<file path=ppt/tags/tag32.xml><?xml version="1.0" encoding="utf-8"?>
<p:tagLst xmlns:a="http://schemas.openxmlformats.org/drawingml/2006/main" xmlns:r="http://schemas.openxmlformats.org/officeDocument/2006/relationships" xmlns:p="http://schemas.openxmlformats.org/presentationml/2006/main">
  <p:tag name="PPSNARRATION" val="24,1986918038,C:\Kath\Courses\ECE2004\Online\Lectures\Kirchoff Laws.ppc"/>
</p:tagLst>
</file>

<file path=ppt/tags/tag33.xml><?xml version="1.0" encoding="utf-8"?>
<p:tagLst xmlns:a="http://schemas.openxmlformats.org/drawingml/2006/main" xmlns:r="http://schemas.openxmlformats.org/officeDocument/2006/relationships" xmlns:p="http://schemas.openxmlformats.org/presentationml/2006/main">
  <p:tag name="PPSNARRATION" val="25,1986918038,C:\Kath\Courses\ECE2004\Online\Lectures\Kirchoff Laws.ppc"/>
</p:tagLst>
</file>

<file path=ppt/tags/tag34.xml><?xml version="1.0" encoding="utf-8"?>
<p:tagLst xmlns:a="http://schemas.openxmlformats.org/drawingml/2006/main" xmlns:r="http://schemas.openxmlformats.org/officeDocument/2006/relationships" xmlns:p="http://schemas.openxmlformats.org/presentationml/2006/main">
  <p:tag name="PPSNARRATION" val="26,1986918038,C:\Kath\Courses\ECE2004\Online\Lectures\Kirchoff Laws.ppc"/>
</p:tagLst>
</file>

<file path=ppt/tags/tag35.xml><?xml version="1.0" encoding="utf-8"?>
<p:tagLst xmlns:a="http://schemas.openxmlformats.org/drawingml/2006/main" xmlns:r="http://schemas.openxmlformats.org/officeDocument/2006/relationships" xmlns:p="http://schemas.openxmlformats.org/presentationml/2006/main">
  <p:tag name="PPSNARRATION" val="27,1986918038,C:\Kath\Courses\ECE2004\Online\Lectures\Kirchoff Laws.ppc"/>
</p:tagLst>
</file>

<file path=ppt/tags/tag36.xml><?xml version="1.0" encoding="utf-8"?>
<p:tagLst xmlns:a="http://schemas.openxmlformats.org/drawingml/2006/main" xmlns:r="http://schemas.openxmlformats.org/officeDocument/2006/relationships" xmlns:p="http://schemas.openxmlformats.org/presentationml/2006/main">
  <p:tag name="PPSNARRATION" val="28,1986918038,C:\Kath\Courses\ECE2004\Online\Lectures\Kirchoff Laws.ppc"/>
</p:tagLst>
</file>

<file path=ppt/tags/tag37.xml><?xml version="1.0" encoding="utf-8"?>
<p:tagLst xmlns:a="http://schemas.openxmlformats.org/drawingml/2006/main" xmlns:r="http://schemas.openxmlformats.org/officeDocument/2006/relationships" xmlns:p="http://schemas.openxmlformats.org/presentationml/2006/main">
  <p:tag name="PPSNARRATION" val="29,1986918038,C:\Kath\Courses\ECE2004\Online\Lectures\Kirchoff Laws.ppc"/>
</p:tagLst>
</file>

<file path=ppt/tags/tag4.xml><?xml version="1.0" encoding="utf-8"?>
<p:tagLst xmlns:a="http://schemas.openxmlformats.org/drawingml/2006/main" xmlns:r="http://schemas.openxmlformats.org/officeDocument/2006/relationships" xmlns:p="http://schemas.openxmlformats.org/presentationml/2006/main">
  <p:tag name="TIMING" val="|6.2|3.6|1.7|1.4|11.3"/>
</p:tagLst>
</file>

<file path=ppt/tags/tag5.xml><?xml version="1.0" encoding="utf-8"?>
<p:tagLst xmlns:a="http://schemas.openxmlformats.org/drawingml/2006/main" xmlns:r="http://schemas.openxmlformats.org/officeDocument/2006/relationships" xmlns:p="http://schemas.openxmlformats.org/presentationml/2006/main">
  <p:tag name="TIMING" val="|9.|2.5|6.2|1.4|1.1"/>
</p:tagLst>
</file>

<file path=ppt/tags/tag6.xml><?xml version="1.0" encoding="utf-8"?>
<p:tagLst xmlns:a="http://schemas.openxmlformats.org/drawingml/2006/main" xmlns:r="http://schemas.openxmlformats.org/officeDocument/2006/relationships" xmlns:p="http://schemas.openxmlformats.org/presentationml/2006/main">
  <p:tag name="TIMING" val="|4.7|3.2|4.8|10.3"/>
</p:tagLst>
</file>

<file path=ppt/tags/tag7.xml><?xml version="1.0" encoding="utf-8"?>
<p:tagLst xmlns:a="http://schemas.openxmlformats.org/drawingml/2006/main" xmlns:r="http://schemas.openxmlformats.org/officeDocument/2006/relationships" xmlns:p="http://schemas.openxmlformats.org/presentationml/2006/main">
  <p:tag name="TIMING" val="|11.|6.6|26.4"/>
</p:tagLst>
</file>

<file path=ppt/tags/tag8.xml><?xml version="1.0" encoding="utf-8"?>
<p:tagLst xmlns:a="http://schemas.openxmlformats.org/drawingml/2006/main" xmlns:r="http://schemas.openxmlformats.org/officeDocument/2006/relationships" xmlns:p="http://schemas.openxmlformats.org/presentationml/2006/main">
  <p:tag name="PPSNARRATION" val="6,1041347653,C:\Kath\Courses\ECE2004\Online\Lectures\Ohms Law.ppc"/>
</p:tagLst>
</file>

<file path=ppt/tags/tag9.xml><?xml version="1.0" encoding="utf-8"?>
<p:tagLst xmlns:a="http://schemas.openxmlformats.org/drawingml/2006/main" xmlns:r="http://schemas.openxmlformats.org/officeDocument/2006/relationships" xmlns:p="http://schemas.openxmlformats.org/presentationml/2006/main">
  <p:tag name="MMPROD_SUBSTITUTION_ID" val="{06D1CE8B-9199-462B-BA4F-9999872DC60D}"/>
</p:tagLst>
</file>

<file path=ppt/theme/_rels/theme8.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Red013A PowerPlugs Favorites 1">
  <a:themeElements>
    <a:clrScheme name="Red013A PowerPlugs Favorites 1 11">
      <a:dk1>
        <a:srgbClr val="000000"/>
      </a:dk1>
      <a:lt1>
        <a:srgbClr val="0000FF"/>
      </a:lt1>
      <a:dk2>
        <a:srgbClr val="FFFF00"/>
      </a:dk2>
      <a:lt2>
        <a:srgbClr val="000000"/>
      </a:lt2>
      <a:accent1>
        <a:srgbClr val="FFCC66"/>
      </a:accent1>
      <a:accent2>
        <a:srgbClr val="00FFFF"/>
      </a:accent2>
      <a:accent3>
        <a:srgbClr val="AAAAFF"/>
      </a:accent3>
      <a:accent4>
        <a:srgbClr val="000000"/>
      </a:accent4>
      <a:accent5>
        <a:srgbClr val="FFE2B8"/>
      </a:accent5>
      <a:accent6>
        <a:srgbClr val="00E7E7"/>
      </a:accent6>
      <a:hlink>
        <a:srgbClr val="FFFF00"/>
      </a:hlink>
      <a:folHlink>
        <a:srgbClr val="969696"/>
      </a:folHlink>
    </a:clrScheme>
    <a:fontScheme name="Red013A PowerPlugs Favorites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ed013A PowerPlugs Favorites 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ed013A PowerPlugs Favorites 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ed013A PowerPlugs Favorites 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ed013A PowerPlugs Favorites 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ed013A PowerPlugs Favorites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ed013A PowerPlugs Favorites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ed013A PowerPlugs Favorites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Red013A PowerPlugs Favorites 1 8">
        <a:dk1>
          <a:srgbClr val="000000"/>
        </a:dk1>
        <a:lt1>
          <a:srgbClr val="0000FF"/>
        </a:lt1>
        <a:dk2>
          <a:srgbClr val="FFFF00"/>
        </a:dk2>
        <a:lt2>
          <a:srgbClr val="000000"/>
        </a:lt2>
        <a:accent1>
          <a:srgbClr val="FF9900"/>
        </a:accent1>
        <a:accent2>
          <a:srgbClr val="00FFFF"/>
        </a:accent2>
        <a:accent3>
          <a:srgbClr val="AAAAFF"/>
        </a:accent3>
        <a:accent4>
          <a:srgbClr val="000000"/>
        </a:accent4>
        <a:accent5>
          <a:srgbClr val="FFCAAA"/>
        </a:accent5>
        <a:accent6>
          <a:srgbClr val="00E7E7"/>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Red013A PowerPlugs Favorites 1 9">
        <a:dk1>
          <a:srgbClr val="000000"/>
        </a:dk1>
        <a:lt1>
          <a:srgbClr val="0000FF"/>
        </a:lt1>
        <a:dk2>
          <a:srgbClr val="FFFF00"/>
        </a:dk2>
        <a:lt2>
          <a:srgbClr val="000000"/>
        </a:lt2>
        <a:accent1>
          <a:srgbClr val="FF9900"/>
        </a:accent1>
        <a:accent2>
          <a:srgbClr val="00FFFF"/>
        </a:accent2>
        <a:accent3>
          <a:srgbClr val="AAAAFF"/>
        </a:accent3>
        <a:accent4>
          <a:srgbClr val="000000"/>
        </a:accent4>
        <a:accent5>
          <a:srgbClr val="FFCAAA"/>
        </a:accent5>
        <a:accent6>
          <a:srgbClr val="00E7E7"/>
        </a:accent6>
        <a:hlink>
          <a:srgbClr val="FFFF00"/>
        </a:hlink>
        <a:folHlink>
          <a:srgbClr val="969696"/>
        </a:folHlink>
      </a:clrScheme>
      <a:clrMap bg1="lt1" tx1="dk1" bg2="lt2" tx2="dk2" accent1="accent1" accent2="accent2" accent3="accent3" accent4="accent4" accent5="accent5" accent6="accent6" hlink="hlink" folHlink="folHlink"/>
    </a:extraClrScheme>
    <a:extraClrScheme>
      <a:clrScheme name="Red013A PowerPlugs Favorites 1 10">
        <a:dk1>
          <a:srgbClr val="000000"/>
        </a:dk1>
        <a:lt1>
          <a:srgbClr val="0000FF"/>
        </a:lt1>
        <a:dk2>
          <a:srgbClr val="FFFF00"/>
        </a:dk2>
        <a:lt2>
          <a:srgbClr val="000000"/>
        </a:lt2>
        <a:accent1>
          <a:srgbClr val="FFCC00"/>
        </a:accent1>
        <a:accent2>
          <a:srgbClr val="00FFFF"/>
        </a:accent2>
        <a:accent3>
          <a:srgbClr val="AAAAFF"/>
        </a:accent3>
        <a:accent4>
          <a:srgbClr val="000000"/>
        </a:accent4>
        <a:accent5>
          <a:srgbClr val="FFE2AA"/>
        </a:accent5>
        <a:accent6>
          <a:srgbClr val="00E7E7"/>
        </a:accent6>
        <a:hlink>
          <a:srgbClr val="FFFF00"/>
        </a:hlink>
        <a:folHlink>
          <a:srgbClr val="969696"/>
        </a:folHlink>
      </a:clrScheme>
      <a:clrMap bg1="lt1" tx1="dk1" bg2="lt2" tx2="dk2" accent1="accent1" accent2="accent2" accent3="accent3" accent4="accent4" accent5="accent5" accent6="accent6" hlink="hlink" folHlink="folHlink"/>
    </a:extraClrScheme>
    <a:extraClrScheme>
      <a:clrScheme name="Red013A PowerPlugs Favorites 1 11">
        <a:dk1>
          <a:srgbClr val="000000"/>
        </a:dk1>
        <a:lt1>
          <a:srgbClr val="0000FF"/>
        </a:lt1>
        <a:dk2>
          <a:srgbClr val="FFFF00"/>
        </a:dk2>
        <a:lt2>
          <a:srgbClr val="000000"/>
        </a:lt2>
        <a:accent1>
          <a:srgbClr val="FFCC66"/>
        </a:accent1>
        <a:accent2>
          <a:srgbClr val="00FFFF"/>
        </a:accent2>
        <a:accent3>
          <a:srgbClr val="AAAAFF"/>
        </a:accent3>
        <a:accent4>
          <a:srgbClr val="000000"/>
        </a:accent4>
        <a:accent5>
          <a:srgbClr val="FFE2B8"/>
        </a:accent5>
        <a:accent6>
          <a:srgbClr val="00E7E7"/>
        </a:accent6>
        <a:hlink>
          <a:srgbClr val="FFFF00"/>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微風">
  <a:themeElements>
    <a:clrScheme name="微風">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微風">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微風">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21001</TotalTime>
  <Words>2542</Words>
  <Application>Microsoft Office PowerPoint</Application>
  <PresentationFormat>On-screen Show (4:3)</PresentationFormat>
  <Paragraphs>543</Paragraphs>
  <Slides>72</Slides>
  <Notes>4</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2</vt:i4>
      </vt:variant>
      <vt:variant>
        <vt:lpstr>Slide Titles</vt:lpstr>
      </vt:variant>
      <vt:variant>
        <vt:i4>72</vt:i4>
      </vt:variant>
    </vt:vector>
  </HeadingPairs>
  <TitlesOfParts>
    <vt:vector size="97" baseType="lpstr">
      <vt:lpstr>Arial Unicode MS</vt:lpstr>
      <vt:lpstr>PMingLiU</vt:lpstr>
      <vt:lpstr>PMingLiU</vt:lpstr>
      <vt:lpstr>Arial</vt:lpstr>
      <vt:lpstr>Arial Tur</vt:lpstr>
      <vt:lpstr>Calibri</vt:lpstr>
      <vt:lpstr>Comic Sans MS</vt:lpstr>
      <vt:lpstr>Constantia</vt:lpstr>
      <vt:lpstr>News Gothic MT</vt:lpstr>
      <vt:lpstr>Symbol</vt:lpstr>
      <vt:lpstr>Tahoma</vt:lpstr>
      <vt:lpstr>Times</vt:lpstr>
      <vt:lpstr>Times New Roman</vt:lpstr>
      <vt:lpstr>Wingdings</vt:lpstr>
      <vt:lpstr>Wingdings 2</vt:lpstr>
      <vt:lpstr>Office Theme</vt:lpstr>
      <vt:lpstr>1_Office Theme</vt:lpstr>
      <vt:lpstr>2_Office Theme</vt:lpstr>
      <vt:lpstr>3_Office Theme</vt:lpstr>
      <vt:lpstr>4_Office Theme</vt:lpstr>
      <vt:lpstr>1_Red013A PowerPlugs Favorites 1</vt:lpstr>
      <vt:lpstr>5_Office Theme</vt:lpstr>
      <vt:lpstr>微風</vt:lpstr>
      <vt:lpstr>Equation</vt:lpstr>
      <vt:lpstr>CorelDRAW</vt:lpstr>
      <vt:lpstr>Introduction to Electronics EHB222E</vt:lpstr>
      <vt:lpstr>PowerPoint Presentation</vt:lpstr>
      <vt:lpstr>PowerPoint Presentation</vt:lpstr>
      <vt:lpstr>What is Electricity? </vt:lpstr>
      <vt:lpstr>PowerPoint Presentation</vt:lpstr>
      <vt:lpstr>How Does Current Flow?</vt:lpstr>
      <vt:lpstr>When Does Current NOT Flow?</vt:lpstr>
      <vt:lpstr>Note that Air is an Insulator</vt:lpstr>
      <vt:lpstr>Current</vt:lpstr>
      <vt:lpstr>PowerPoint Presentation</vt:lpstr>
      <vt:lpstr>Current Flow</vt:lpstr>
      <vt:lpstr>What is Voltage?</vt:lpstr>
      <vt:lpstr>A battery in an electrical circuit plays the same role as a pump in a water system.</vt:lpstr>
      <vt:lpstr>PowerPoint Presentation</vt:lpstr>
      <vt:lpstr>PowerPoint Presentation</vt:lpstr>
      <vt:lpstr>Kirchhoff’s Current Law</vt:lpstr>
      <vt:lpstr>PowerPoint Presentation</vt:lpstr>
      <vt:lpstr>PowerPoint Presentation</vt:lpstr>
      <vt:lpstr>PowerPoint Presentation</vt:lpstr>
      <vt:lpstr> </vt:lpstr>
      <vt:lpstr>PowerPoint Presentation</vt:lpstr>
      <vt:lpstr>Kirchhoff’s Voltage Law</vt:lpstr>
      <vt:lpstr>PowerPoint Presentation</vt:lpstr>
      <vt:lpstr>Using the Formal Definition of KVL</vt:lpstr>
      <vt:lpstr>PowerPoint Presentation</vt:lpstr>
      <vt:lpstr>PowerPoint Presentation</vt:lpstr>
      <vt:lpstr>PowerPoint Presentation</vt:lpstr>
      <vt:lpstr>Ohm’s Law &amp; Resistors</vt:lpstr>
      <vt:lpstr>Ohm’s Law</vt:lpstr>
      <vt:lpstr>Resistors in Series</vt:lpstr>
      <vt:lpstr>Resistors in Parallel</vt:lpstr>
      <vt:lpstr>Resistors in Parallel</vt:lpstr>
      <vt:lpstr>Voltage Divider</vt:lpstr>
      <vt:lpstr>Equivalent  Resistance –  Complex Circuit</vt:lpstr>
      <vt:lpstr>Maximum Charge on a Conductor</vt:lpstr>
      <vt:lpstr>Capacitance</vt:lpstr>
      <vt:lpstr>PowerPoint Presentation</vt:lpstr>
      <vt:lpstr>PowerPoint Presentation</vt:lpstr>
      <vt:lpstr>PowerPoint Presentation</vt:lpstr>
      <vt:lpstr>PowerPoint Presentation</vt:lpstr>
      <vt:lpstr>Electromagnetism</vt:lpstr>
      <vt:lpstr>PowerPoint Presentation</vt:lpstr>
      <vt:lpstr>Inductors</vt:lpstr>
      <vt:lpstr>Voltage and Current Relation</vt:lpstr>
      <vt:lpstr>PowerPoint Presentation</vt:lpstr>
      <vt:lpstr>Inductors in Series</vt:lpstr>
      <vt:lpstr>Inductors in Parallel</vt:lpstr>
      <vt:lpstr>Example 1</vt:lpstr>
      <vt:lpstr>Example 2</vt:lpstr>
      <vt:lpstr>Example 3</vt:lpstr>
      <vt:lpstr>Example 3 (con’t)</vt:lpstr>
      <vt:lpstr>Example 3 (con’t)</vt:lpstr>
      <vt:lpstr>Example 3 (con’t)</vt:lpstr>
      <vt:lpstr>Example 4</vt:lpstr>
      <vt:lpstr>Example 4 (con’t)</vt:lpstr>
      <vt:lpstr>Example 4 (con’t)</vt:lpstr>
      <vt:lpstr>Example 4 (con’t)</vt:lpstr>
      <vt:lpstr>Example 4 (con’t)</vt:lpstr>
      <vt:lpstr>Example 4 (con’t)</vt:lpstr>
      <vt:lpstr>Example 4 (con’t)</vt:lpstr>
      <vt:lpstr>Example 4 (con’t)</vt:lpstr>
      <vt:lpstr>Example 5</vt:lpstr>
      <vt:lpstr>Example 5 (con’t)</vt:lpstr>
      <vt:lpstr>Example 5 (con’t)</vt:lpstr>
      <vt:lpstr>Example 5 (con’t)</vt:lpstr>
      <vt:lpstr>Example 5 (con’t)</vt:lpstr>
      <vt:lpstr>Example 5 (con’t)</vt:lpstr>
      <vt:lpstr>Example 5 (con’t)</vt:lpstr>
      <vt:lpstr>Example 5 (con’t)</vt:lpstr>
      <vt:lpstr>Example 5 (con’t)</vt:lpstr>
      <vt:lpstr>Example 5 (con’t)</vt:lpstr>
      <vt:lpstr>Example 5 (con’t)</vt:lpstr>
    </vt:vector>
  </TitlesOfParts>
  <Company>Cartography Division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Mühendislik Etiği CRN20543 DERS SUNUMLARI</dc:title>
  <dc:creator>ITU</dc:creator>
  <cp:lastModifiedBy>Hasan Bora</cp:lastModifiedBy>
  <cp:revision>985</cp:revision>
  <dcterms:created xsi:type="dcterms:W3CDTF">2006-02-04T17:06:47Z</dcterms:created>
  <dcterms:modified xsi:type="dcterms:W3CDTF">2016-09-28T05:42:30Z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TC011594401055</vt:lpwstr>
  </property>
</Properties>
</file>